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Inter" panose="020B0604020202020204" charset="0"/>
      <p:regular r:id="rId13"/>
    </p:embeddedFont>
    <p:embeddedFont>
      <p:font typeface="Inter Bold" panose="020B0604020202020204" charset="0"/>
      <p:regular r:id="rId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A9DB"/>
    <a:srgbClr val="0C457C"/>
    <a:srgbClr val="011B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10"/>
  </p:normalViewPr>
  <p:slideViewPr>
    <p:cSldViewPr snapToGrid="0" snapToObjects="1">
      <p:cViewPr>
        <p:scale>
          <a:sx n="100" d="100"/>
          <a:sy n="100" d="100"/>
        </p:scale>
        <p:origin x="5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609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B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5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6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microsoft.com/office/2007/relationships/hdphoto" Target="../media/hdphoto10.wdp"/><Relationship Id="rId18" Type="http://schemas.openxmlformats.org/officeDocument/2006/relationships/image" Target="../media/image2.png"/><Relationship Id="rId3" Type="http://schemas.openxmlformats.org/officeDocument/2006/relationships/image" Target="../media/image12.png"/><Relationship Id="rId21" Type="http://schemas.openxmlformats.org/officeDocument/2006/relationships/image" Target="../media/image7.png"/><Relationship Id="rId7" Type="http://schemas.microsoft.com/office/2007/relationships/hdphoto" Target="../media/hdphoto8.wdp"/><Relationship Id="rId12" Type="http://schemas.openxmlformats.org/officeDocument/2006/relationships/image" Target="../media/image18.png"/><Relationship Id="rId17" Type="http://schemas.openxmlformats.org/officeDocument/2006/relationships/image" Target="../media/image21.svg"/><Relationship Id="rId2" Type="http://schemas.openxmlformats.org/officeDocument/2006/relationships/notesSlide" Target="../notesSlides/notesSlide10.xml"/><Relationship Id="rId16" Type="http://schemas.microsoft.com/office/2007/relationships/hdphoto" Target="../media/hdphoto11.wdp"/><Relationship Id="rId20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7.svg"/><Relationship Id="rId5" Type="http://schemas.openxmlformats.org/officeDocument/2006/relationships/image" Target="../media/image13.svg"/><Relationship Id="rId15" Type="http://schemas.openxmlformats.org/officeDocument/2006/relationships/image" Target="../media/image20.png"/><Relationship Id="rId10" Type="http://schemas.microsoft.com/office/2007/relationships/hdphoto" Target="../media/hdphoto9.wdp"/><Relationship Id="rId19" Type="http://schemas.openxmlformats.org/officeDocument/2006/relationships/image" Target="../media/image5.png"/><Relationship Id="rId4" Type="http://schemas.microsoft.com/office/2007/relationships/hdphoto" Target="../media/hdphoto7.wdp"/><Relationship Id="rId9" Type="http://schemas.openxmlformats.org/officeDocument/2006/relationships/image" Target="../media/image16.png"/><Relationship Id="rId14" Type="http://schemas.openxmlformats.org/officeDocument/2006/relationships/image" Target="../media/image19.svg"/><Relationship Id="rId22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233360" y="311497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b="1" kern="0" spc="-9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</a:t>
            </a:r>
            <a:r>
              <a:rPr lang="ru-RU" sz="3600" b="1" kern="0" spc="-9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ИСТЕМА </a:t>
            </a:r>
            <a:r>
              <a:rPr lang="en-US" sz="3600" b="1" kern="0" spc="-9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</a:t>
            </a:r>
            <a:r>
              <a:rPr lang="ru-RU" sz="3600" b="1" kern="0" spc="-9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</a:t>
            </a:r>
            <a:br>
              <a:rPr lang="ru-RU" sz="3600" b="1" kern="0" spc="-9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</a:br>
            <a:r>
              <a:rPr lang="en-US" sz="3600" b="1" kern="0" spc="-9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 строительной отрасли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233360" y="4516797"/>
            <a:ext cx="6116429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</a:t>
            </a:r>
            <a:r>
              <a:rPr lang="en-US" sz="1400" kern="0" spc="-26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рганизаци</a:t>
            </a:r>
            <a:r>
              <a:rPr lang="ru-RU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</a:t>
            </a:r>
            <a:r>
              <a:rPr lang="en-US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6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6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br>
              <a:rPr lang="ru-RU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400" kern="0" spc="-26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6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строительных</a:t>
            </a:r>
            <a:r>
              <a:rPr lang="en-US" sz="1400" kern="0" spc="-26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kern="0" spc="-26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объектах</a:t>
            </a:r>
            <a:endParaRPr lang="en-US" sz="1400" dirty="0"/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E4EDBA6B-7264-18A0-479B-53406B715F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20" r="6320" b="12639"/>
          <a:stretch>
            <a:fillRect/>
          </a:stretch>
        </p:blipFill>
        <p:spPr>
          <a:xfrm>
            <a:off x="0" y="0"/>
            <a:ext cx="4571887" cy="6858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FCA04A5-7AA7-A75A-86AD-81439A6E3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3906" y="145052"/>
            <a:ext cx="1979947" cy="19799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475" y="1351126"/>
            <a:ext cx="6296860" cy="1317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83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Как перестать тратить время и рационально организовать рабочее место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837937" y="3601206"/>
            <a:ext cx="2898405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4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Зачем этот курс?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45958" y="3940237"/>
            <a:ext cx="2898405" cy="25454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Рациональная организация пространства и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b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не просто порядок ради порядка. Это системный подход, который напрямую влияет на производительность,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безопасность</a:t>
            </a:r>
            <a:b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качество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работы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каждого</a:t>
            </a:r>
            <a:b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сотрудника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строительной отрасли.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3982166" y="2895358"/>
            <a:ext cx="2976984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42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Цели</a:t>
            </a:r>
            <a:r>
              <a:rPr lang="en-US" sz="1600" b="1" kern="0" spc="-4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1600" b="1" kern="0" spc="-42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обучения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01144" y="3371916"/>
            <a:ext cx="210835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b="1" kern="0" spc="-5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4384168" y="3377801"/>
            <a:ext cx="2541226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4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Понять суть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384168" y="3716831"/>
            <a:ext cx="2541226" cy="1248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Осознать, что рациональная организация пространства и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помогает снижать потери, брак, делает рабочие места удобнее и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безопаснее</a:t>
            </a:r>
            <a: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3990728" y="5057542"/>
            <a:ext cx="210835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b="1" kern="0" spc="-5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4373752" y="5079469"/>
            <a:ext cx="2541226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42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Научиться применять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373752" y="5418500"/>
            <a:ext cx="2541226" cy="1040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Освоить принципы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системы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5С</a:t>
            </a:r>
            <a:b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уверенно применять их в своих процессах и на своих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2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местах</a:t>
            </a:r>
            <a:r>
              <a:rPr lang="ru-RU" sz="1200" kern="0" spc="-22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pic>
        <p:nvPicPr>
          <p:cNvPr id="16" name="Image 0" descr="preencoded.png">
            <a:extLst>
              <a:ext uri="{FF2B5EF4-FFF2-40B4-BE49-F238E27FC236}">
                <a16:creationId xmlns:a16="http://schemas.microsoft.com/office/drawing/2014/main" id="{F8DF2ADC-FAD1-C1A4-2E03-BB75273278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90" b="7368"/>
          <a:stretch>
            <a:fillRect/>
          </a:stretch>
        </p:blipFill>
        <p:spPr>
          <a:xfrm>
            <a:off x="7636042" y="0"/>
            <a:ext cx="4555958" cy="68580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99D733C-5106-559A-0E05-4288A7795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sp>
        <p:nvSpPr>
          <p:cNvPr id="19" name="직사각형 42">
            <a:extLst>
              <a:ext uri="{FF2B5EF4-FFF2-40B4-BE49-F238E27FC236}">
                <a16:creationId xmlns:a16="http://schemas.microsoft.com/office/drawing/2014/main" id="{3E99EA31-51C4-EAE7-46E5-BBAA23D144B6}"/>
              </a:ext>
            </a:extLst>
          </p:cNvPr>
          <p:cNvSpPr/>
          <p:nvPr/>
        </p:nvSpPr>
        <p:spPr>
          <a:xfrm>
            <a:off x="577079" y="3280897"/>
            <a:ext cx="3127481" cy="2919878"/>
          </a:xfrm>
          <a:prstGeom prst="round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2" name="직사각형 42">
            <a:extLst>
              <a:ext uri="{FF2B5EF4-FFF2-40B4-BE49-F238E27FC236}">
                <a16:creationId xmlns:a16="http://schemas.microsoft.com/office/drawing/2014/main" id="{1EC3674A-A0FD-CEAF-226F-B462543A0A69}"/>
              </a:ext>
            </a:extLst>
          </p:cNvPr>
          <p:cNvSpPr/>
          <p:nvPr/>
        </p:nvSpPr>
        <p:spPr>
          <a:xfrm>
            <a:off x="3908532" y="3280897"/>
            <a:ext cx="435834" cy="462175"/>
          </a:xfrm>
          <a:prstGeom prst="round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4" name="직사각형 42">
            <a:extLst>
              <a:ext uri="{FF2B5EF4-FFF2-40B4-BE49-F238E27FC236}">
                <a16:creationId xmlns:a16="http://schemas.microsoft.com/office/drawing/2014/main" id="{9EC23DB0-CE66-B17D-4625-FC8C375D3E21}"/>
              </a:ext>
            </a:extLst>
          </p:cNvPr>
          <p:cNvSpPr/>
          <p:nvPr/>
        </p:nvSpPr>
        <p:spPr>
          <a:xfrm>
            <a:off x="3878228" y="4956325"/>
            <a:ext cx="435834" cy="462175"/>
          </a:xfrm>
          <a:prstGeom prst="round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81723"/>
            <a:ext cx="10868745" cy="981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93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Вы приходите на </a:t>
            </a:r>
            <a:r>
              <a:rPr lang="en-US" sz="2800" b="1" kern="0" spc="-93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рабочее</a:t>
            </a:r>
            <a:r>
              <a:rPr lang="en-US" sz="2800" b="1" kern="0" spc="-93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800" b="1" kern="0" spc="-93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место</a:t>
            </a:r>
            <a:r>
              <a:rPr lang="ru-RU" sz="2800" b="1" kern="0" spc="-93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,</a:t>
            </a:r>
            <a:r>
              <a:rPr lang="en-US" sz="2800" b="1" kern="0" spc="-93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800" b="1" kern="0" spc="-93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первая</a:t>
            </a:r>
            <a:r>
              <a:rPr lang="en-US" sz="2800" b="1" kern="0" spc="-93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2800" b="1" kern="0" spc="-93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задача</a:t>
            </a:r>
            <a:r>
              <a:rPr lang="ru-RU" sz="2800" b="1" kern="0" spc="-93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– </a:t>
            </a:r>
            <a:r>
              <a:rPr lang="en-US" sz="2800" b="1" kern="0" spc="-93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проверить</a:t>
            </a:r>
            <a:r>
              <a:rPr lang="en-US" sz="2800" b="1" kern="0" spc="-93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готовность к </a:t>
            </a:r>
            <a:r>
              <a:rPr lang="en-US" sz="2800" b="1" kern="0" spc="-93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выполнению</a:t>
            </a:r>
            <a:r>
              <a:rPr lang="en-US" sz="2800" b="1" kern="0" spc="-93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задач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61474" y="2222020"/>
            <a:ext cx="10868745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Качество организации рабочего места определяет эффективность всего строительного процесса. Недостаточный уровень организации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неизбежно ведёт к серьёзным потерям на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всех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уровнях</a:t>
            </a:r>
            <a: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рядового рабочего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руководителя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362957" y="3066937"/>
            <a:ext cx="4357534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500" b="1" kern="0" spc="-46" dirty="0">
                <a:solidFill>
                  <a:schemeClr val="bg1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 </a:t>
            </a:r>
            <a:r>
              <a:rPr lang="en-US" sz="1500" b="1" kern="0" spc="-46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Простои</a:t>
            </a:r>
            <a:r>
              <a:rPr lang="en-US" sz="1500" b="1" kern="0" spc="-4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и потери времени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913781" y="3408349"/>
            <a:ext cx="4931346" cy="980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Поиск необходимых инструментов, материалов и документов занимает значительную часть рабочего времени. По статистике, до 30% рабочего дня может уходить на непродуктивные действия, связанные с плохой организацией рабочего места.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6871940" y="3066937"/>
            <a:ext cx="4357534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kern="0" spc="-46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Риски</a:t>
            </a:r>
            <a:r>
              <a:rPr lang="en-US" sz="1500" b="1" kern="0" spc="-4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срыва сроков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6422764" y="3408349"/>
            <a:ext cx="4931346" cy="735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Неорганизованные рабочие места приводят к систематическим задержкам выполнения работ,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что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может повлечь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срывы сроков сдачи объектов и штрафные санкции для подрядчика.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1362957" y="4890478"/>
            <a:ext cx="4357534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kern="0" spc="-46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Нарушени</a:t>
            </a:r>
            <a:r>
              <a:rPr lang="ru-RU" sz="1500" b="1" kern="0" spc="-4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я</a:t>
            </a:r>
            <a:r>
              <a:rPr lang="en-US" sz="1500" b="1" kern="0" spc="-4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технологий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913781" y="5231890"/>
            <a:ext cx="4931346" cy="980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Отсутствие нужного инструмента под рукой провоцирует использование несоответствующего инструмента или оборудования, что ведёт к </a:t>
            </a:r>
            <a: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нарушениям технологии и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браку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переделкам и росту затрат на устранение дефектов.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6871940" y="4890478"/>
            <a:ext cx="4357534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kern="0" spc="-46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Угрозы</a:t>
            </a:r>
            <a:r>
              <a:rPr lang="en-US" sz="1500" b="1" kern="0" spc="-46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безопасности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6422764" y="5231890"/>
            <a:ext cx="4931346" cy="1225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Беспорядок на рабочем месте создаёт условия для несчастных случаев: неиспользование, использование неисправного или несоответствующего оборудования, инструмента и средств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индивидуальной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защиты</a:t>
            </a:r>
            <a: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прямой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путь к производственному травматизму.</a:t>
            </a:r>
            <a:endParaRPr lang="en-US" sz="12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61D81DE-9889-774D-7CB1-DC609B374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8D81781-40CE-124B-1056-07E0D6D041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4980" r="94336">
                        <a14:foregroundMark x1="24316" y1="33203" x2="16016" y2="31738"/>
                        <a14:foregroundMark x1="16016" y1="31738" x2="5078" y2="50000"/>
                        <a14:foregroundMark x1="5078" y1="50000" x2="19336" y2="55664"/>
                        <a14:foregroundMark x1="19336" y1="55664" x2="25098" y2="51660"/>
                        <a14:foregroundMark x1="25098" y1="51660" x2="25098" y2="51563"/>
                        <a14:foregroundMark x1="87305" y1="41602" x2="77051" y2="47461"/>
                        <a14:foregroundMark x1="77051" y1="47461" x2="81152" y2="54102"/>
                        <a14:foregroundMark x1="81152" y1="54102" x2="83594" y2="50781"/>
                        <a14:foregroundMark x1="94336" y1="34766" x2="94336" y2="51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515" r="65976" b="35753"/>
          <a:stretch>
            <a:fillRect/>
          </a:stretch>
        </p:blipFill>
        <p:spPr>
          <a:xfrm>
            <a:off x="837890" y="2920445"/>
            <a:ext cx="504720" cy="5449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91CC3AA-BF16-0316-3ACB-BA83226084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4980" r="94336">
                        <a14:foregroundMark x1="24316" y1="33203" x2="16016" y2="31738"/>
                        <a14:foregroundMark x1="16016" y1="31738" x2="5078" y2="50000"/>
                        <a14:foregroundMark x1="5078" y1="50000" x2="19336" y2="55664"/>
                        <a14:foregroundMark x1="19336" y1="55664" x2="25098" y2="51660"/>
                        <a14:foregroundMark x1="25098" y1="51660" x2="25098" y2="51563"/>
                        <a14:foregroundMark x1="87305" y1="41602" x2="77051" y2="47461"/>
                        <a14:foregroundMark x1="77051" y1="47461" x2="81152" y2="54102"/>
                        <a14:foregroundMark x1="81152" y1="54102" x2="83594" y2="50781"/>
                        <a14:foregroundMark x1="94336" y1="34766" x2="94336" y2="51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43" t="27739" r="33823" b="36776"/>
          <a:stretch>
            <a:fillRect/>
          </a:stretch>
        </p:blipFill>
        <p:spPr>
          <a:xfrm>
            <a:off x="6371426" y="2938938"/>
            <a:ext cx="469274" cy="52640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458E3A5-99E2-438C-0A05-6909CC0C0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4980" r="94336">
                        <a14:foregroundMark x1="24316" y1="33203" x2="16016" y2="31738"/>
                        <a14:foregroundMark x1="16016" y1="31738" x2="5078" y2="50000"/>
                        <a14:foregroundMark x1="5078" y1="50000" x2="19336" y2="55664"/>
                        <a14:foregroundMark x1="19336" y1="55664" x2="25098" y2="51660"/>
                        <a14:foregroundMark x1="25098" y1="51660" x2="25098" y2="51563"/>
                        <a14:foregroundMark x1="87305" y1="41602" x2="77051" y2="47461"/>
                        <a14:foregroundMark x1="77051" y1="47461" x2="81152" y2="54102"/>
                        <a14:foregroundMark x1="81152" y1="54102" x2="83594" y2="50781"/>
                        <a14:foregroundMark x1="94336" y1="34766" x2="94336" y2="51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776" t="28436" b="34402"/>
          <a:stretch>
            <a:fillRect/>
          </a:stretch>
        </p:blipFill>
        <p:spPr>
          <a:xfrm>
            <a:off x="834918" y="4796840"/>
            <a:ext cx="507692" cy="55128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1C485BA-DC9C-A80F-1D47-2FB157C23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1" b="89844" l="4395" r="94824">
                        <a14:foregroundMark x1="26563" y1="50781" x2="18066" y2="39551"/>
                        <a14:foregroundMark x1="18066" y1="39551" x2="11719" y2="47656"/>
                        <a14:foregroundMark x1="11719" y1="47656" x2="22852" y2="54492"/>
                        <a14:foregroundMark x1="22852" y1="54492" x2="25977" y2="52539"/>
                        <a14:foregroundMark x1="4395" y1="34766" x2="4395" y2="44727"/>
                        <a14:foregroundMark x1="76270" y1="36816" x2="80469" y2="50781"/>
                        <a14:foregroundMark x1="80469" y1="50781" x2="90430" y2="49414"/>
                        <a14:foregroundMark x1="90430" y1="49414" x2="88867" y2="38477"/>
                        <a14:foregroundMark x1="88867" y1="38477" x2="81445" y2="35645"/>
                        <a14:foregroundMark x1="81445" y1="35645" x2="77930" y2="37891"/>
                        <a14:foregroundMark x1="94434" y1="34180" x2="94824" y2="36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021" r="66680" b="32571"/>
          <a:stretch>
            <a:fillRect/>
          </a:stretch>
        </p:blipFill>
        <p:spPr>
          <a:xfrm>
            <a:off x="6353181" y="4727870"/>
            <a:ext cx="505764" cy="613363"/>
          </a:xfrm>
          <a:prstGeom prst="rect">
            <a:avLst/>
          </a:prstGeom>
        </p:spPr>
      </p:pic>
      <p:sp>
        <p:nvSpPr>
          <p:cNvPr id="27" name="직사각형 42">
            <a:extLst>
              <a:ext uri="{FF2B5EF4-FFF2-40B4-BE49-F238E27FC236}">
                <a16:creationId xmlns:a16="http://schemas.microsoft.com/office/drawing/2014/main" id="{B5C3D9C7-F495-C6A3-3B5F-E70104C9415D}"/>
              </a:ext>
            </a:extLst>
          </p:cNvPr>
          <p:cNvSpPr/>
          <p:nvPr/>
        </p:nvSpPr>
        <p:spPr>
          <a:xfrm>
            <a:off x="684542" y="4672140"/>
            <a:ext cx="5359761" cy="1918083"/>
          </a:xfrm>
          <a:prstGeom prst="round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9" name="직사각형 42">
            <a:extLst>
              <a:ext uri="{FF2B5EF4-FFF2-40B4-BE49-F238E27FC236}">
                <a16:creationId xmlns:a16="http://schemas.microsoft.com/office/drawing/2014/main" id="{68D6F902-4AF9-5EA0-0127-4A1B3CB4EA73}"/>
              </a:ext>
            </a:extLst>
          </p:cNvPr>
          <p:cNvSpPr/>
          <p:nvPr/>
        </p:nvSpPr>
        <p:spPr>
          <a:xfrm>
            <a:off x="720619" y="2906633"/>
            <a:ext cx="5359761" cy="1664131"/>
          </a:xfrm>
          <a:prstGeom prst="round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31" name="직사각형 42">
            <a:extLst>
              <a:ext uri="{FF2B5EF4-FFF2-40B4-BE49-F238E27FC236}">
                <a16:creationId xmlns:a16="http://schemas.microsoft.com/office/drawing/2014/main" id="{ED862A86-1D8D-B1F4-F7D4-85C2ECD74D50}"/>
              </a:ext>
            </a:extLst>
          </p:cNvPr>
          <p:cNvSpPr/>
          <p:nvPr/>
        </p:nvSpPr>
        <p:spPr>
          <a:xfrm>
            <a:off x="6194508" y="2901010"/>
            <a:ext cx="5359761" cy="1664131"/>
          </a:xfrm>
          <a:prstGeom prst="round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33" name="직사각형 42">
            <a:extLst>
              <a:ext uri="{FF2B5EF4-FFF2-40B4-BE49-F238E27FC236}">
                <a16:creationId xmlns:a16="http://schemas.microsoft.com/office/drawing/2014/main" id="{70CF6544-7449-C229-52B3-F36BAD3607C7}"/>
              </a:ext>
            </a:extLst>
          </p:cNvPr>
          <p:cNvSpPr/>
          <p:nvPr/>
        </p:nvSpPr>
        <p:spPr>
          <a:xfrm>
            <a:off x="6187004" y="4680162"/>
            <a:ext cx="5359761" cy="1918083"/>
          </a:xfrm>
          <a:prstGeom prst="round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трелка: шеврон 19">
            <a:extLst>
              <a:ext uri="{FF2B5EF4-FFF2-40B4-BE49-F238E27FC236}">
                <a16:creationId xmlns:a16="http://schemas.microsoft.com/office/drawing/2014/main" id="{4F9F887F-5228-717C-8F6E-9B4BF8B5C608}"/>
              </a:ext>
            </a:extLst>
          </p:cNvPr>
          <p:cNvSpPr/>
          <p:nvPr/>
        </p:nvSpPr>
        <p:spPr>
          <a:xfrm>
            <a:off x="813065" y="2599712"/>
            <a:ext cx="3357560" cy="584526"/>
          </a:xfrm>
          <a:prstGeom prst="chevron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b="1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" name="Text 0"/>
          <p:cNvSpPr/>
          <p:nvPr/>
        </p:nvSpPr>
        <p:spPr>
          <a:xfrm>
            <a:off x="661475" y="1212841"/>
            <a:ext cx="10868745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8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Что </a:t>
            </a:r>
            <a:r>
              <a:rPr lang="en-US" sz="2800" b="1" kern="0" spc="-88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такое</a:t>
            </a:r>
            <a:r>
              <a:rPr lang="en-US" sz="2800" b="1" kern="0" spc="-8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5</a:t>
            </a:r>
            <a:r>
              <a:rPr lang="ru-RU" sz="2800" b="1" kern="0" spc="-8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</a:t>
            </a:r>
            <a:r>
              <a:rPr lang="en-US" sz="2800" b="1" kern="0" spc="-8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61475" y="1884056"/>
            <a:ext cx="10868745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b="1" kern="0" spc="-23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</a:t>
            </a:r>
            <a:r>
              <a:rPr lang="ru-RU" sz="1200" b="1" kern="0" spc="-23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ИСТЕМА</a:t>
            </a:r>
            <a:r>
              <a:rPr lang="en-US" sz="1200" b="1" kern="0" spc="-23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5</a:t>
            </a:r>
            <a:r>
              <a:rPr lang="ru-RU" sz="1200" b="1" kern="0" spc="-23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</a:t>
            </a: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23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</a:t>
            </a: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проверенная международная методология организации эффективных, безопасных и удобных </a:t>
            </a:r>
            <a:r>
              <a:rPr lang="en-US" sz="1200" kern="0" spc="-23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3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br>
              <a:rPr lang="ru-RU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3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Каждый</a:t>
            </a: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из пяти шагов последовательно улучшает рабочее пространство и закрепляет достигнутый результат.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10200" y="3346838"/>
            <a:ext cx="332523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r>
              <a:rPr lang="ru-RU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</a:t>
            </a:r>
            <a:r>
              <a:rPr lang="en-US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Сортировка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810200" y="3659675"/>
            <a:ext cx="3325233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Убрать всё лишнее, оставить только необходимое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4433082" y="3346838"/>
            <a:ext cx="332523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r>
              <a:rPr lang="ru-RU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</a:t>
            </a:r>
            <a:r>
              <a:rPr lang="en-US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Порядок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4433082" y="3659675"/>
            <a:ext cx="3325233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Каждому </a:t>
            </a:r>
            <a:r>
              <a:rPr lang="en-US" sz="1200" kern="0" spc="-23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предмету</a:t>
            </a: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23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своё</a:t>
            </a: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3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место</a:t>
            </a: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br>
              <a:rPr lang="ru-RU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3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каждому</a:t>
            </a: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3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месту</a:t>
            </a:r>
            <a:r>
              <a:rPr lang="ru-RU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1200" kern="0" spc="-23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свой</a:t>
            </a: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предмет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8055964" y="3346838"/>
            <a:ext cx="332523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r>
              <a:rPr lang="ru-RU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 </a:t>
            </a:r>
            <a:r>
              <a:rPr lang="en-US" sz="1450" b="1" kern="0" spc="-44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Чистота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8055964" y="3659675"/>
            <a:ext cx="3325233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Ежедневное содержание </a:t>
            </a:r>
            <a:r>
              <a:rPr lang="en-US" sz="1200" kern="0" spc="-23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3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чистоте и порядке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810200" y="4990297"/>
            <a:ext cx="332523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r>
              <a:rPr lang="ru-RU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 </a:t>
            </a:r>
            <a:r>
              <a:rPr lang="en-US" sz="1450" b="1" kern="0" spc="-44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Стандартизация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810200" y="5303134"/>
            <a:ext cx="3325233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Закрепление лучших практик в стандартах и инструкциях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4433082" y="4990297"/>
            <a:ext cx="332523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</a:t>
            </a:r>
            <a:r>
              <a:rPr lang="ru-RU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</a:t>
            </a:r>
            <a:r>
              <a:rPr lang="en-US" sz="1450" b="1" kern="0" spc="-4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Совершенствование</a:t>
            </a:r>
            <a:endParaRPr lang="en-US" sz="1450" dirty="0"/>
          </a:p>
        </p:txBody>
      </p:sp>
      <p:sp>
        <p:nvSpPr>
          <p:cNvPr id="18" name="Text 11"/>
          <p:cNvSpPr/>
          <p:nvPr/>
        </p:nvSpPr>
        <p:spPr>
          <a:xfrm>
            <a:off x="4433082" y="5303134"/>
            <a:ext cx="3325233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3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Постоянное улучшение и развитие системы как корпоративной культуры</a:t>
            </a:r>
            <a:endParaRPr lang="en-US" sz="1200" dirty="0"/>
          </a:p>
        </p:txBody>
      </p:sp>
      <p:sp>
        <p:nvSpPr>
          <p:cNvPr id="21" name="Text 13"/>
          <p:cNvSpPr/>
          <p:nvPr/>
        </p:nvSpPr>
        <p:spPr>
          <a:xfrm>
            <a:off x="1329637" y="6171000"/>
            <a:ext cx="9001479" cy="250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3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</a:t>
            </a:r>
            <a:r>
              <a:rPr lang="ru-RU" sz="1200" kern="0" spc="-23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ИСТЕМА </a:t>
            </a:r>
            <a:r>
              <a:rPr lang="en-US" sz="1200" kern="0" spc="-23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r>
              <a:rPr lang="ru-RU" sz="1200" kern="0" spc="-23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</a:t>
            </a:r>
            <a:r>
              <a:rPr lang="en-US" sz="1200" kern="0" spc="-23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3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23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</a:t>
            </a:r>
            <a:r>
              <a:rPr lang="en-US" sz="1200" kern="0" spc="-23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не разовая акция по уборке, а непрерывный цикл улучшений, встроенный в </a:t>
            </a:r>
            <a:r>
              <a:rPr lang="en-US" sz="1200" kern="0" spc="-23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ежедневную</a:t>
            </a:r>
            <a:r>
              <a:rPr lang="en-US" sz="1200" kern="0" spc="-23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3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работу</a:t>
            </a:r>
            <a:r>
              <a:rPr lang="en-US" sz="1200" kern="0" spc="-23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BACA654-7352-4D91-1EBB-5C8A2052D6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480" t="33111" r="4032" b="40141"/>
          <a:stretch>
            <a:fillRect/>
          </a:stretch>
        </p:blipFill>
        <p:spPr>
          <a:xfrm>
            <a:off x="587916" y="6055114"/>
            <a:ext cx="444567" cy="44891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A327B83-FA3F-78A8-6A88-3414BFD3E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B9AE596-9F89-AC04-2F14-7018724221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1" b="89844" l="4395" r="94531">
                        <a14:foregroundMark x1="29395" y1="51953" x2="22559" y2="38867"/>
                        <a14:foregroundMark x1="22559" y1="38867" x2="14551" y2="44727"/>
                        <a14:foregroundMark x1="14551" y1="44727" x2="18848" y2="50293"/>
                        <a14:foregroundMark x1="18848" y1="50293" x2="18848" y2="50195"/>
                        <a14:foregroundMark x1="4395" y1="35840" x2="4395" y2="50488"/>
                        <a14:foregroundMark x1="86719" y1="41797" x2="74219" y2="47363"/>
                        <a14:foregroundMark x1="74219" y1="47363" x2="82617" y2="54395"/>
                        <a14:foregroundMark x1="82617" y1="54395" x2="87793" y2="46582"/>
                        <a14:foregroundMark x1="87793" y1="46582" x2="87012" y2="45020"/>
                        <a14:foregroundMark x1="94531" y1="42578" x2="94336" y2="50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494" r="66492" b="33585"/>
          <a:stretch>
            <a:fillRect/>
          </a:stretch>
        </p:blipFill>
        <p:spPr>
          <a:xfrm>
            <a:off x="9476643" y="2657269"/>
            <a:ext cx="422748" cy="491046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2C9151F-BDAB-9835-754F-FB8C76E70C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61" b="89844" l="4395" r="94824">
                        <a14:foregroundMark x1="26563" y1="50781" x2="18066" y2="39551"/>
                        <a14:foregroundMark x1="18066" y1="39551" x2="11719" y2="47656"/>
                        <a14:foregroundMark x1="11719" y1="47656" x2="22852" y2="54492"/>
                        <a14:foregroundMark x1="22852" y1="54492" x2="25977" y2="52539"/>
                        <a14:foregroundMark x1="4395" y1="34766" x2="4395" y2="44727"/>
                        <a14:foregroundMark x1="76270" y1="36816" x2="80469" y2="50781"/>
                        <a14:foregroundMark x1="80469" y1="50781" x2="90430" y2="49414"/>
                        <a14:foregroundMark x1="90430" y1="49414" x2="88867" y2="38477"/>
                        <a14:foregroundMark x1="88867" y1="38477" x2="81445" y2="35645"/>
                        <a14:foregroundMark x1="81445" y1="35645" x2="77930" y2="37891"/>
                        <a14:foregroundMark x1="94434" y1="34180" x2="94824" y2="36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705" t="27021" r="33922" b="32571"/>
          <a:stretch>
            <a:fillRect/>
          </a:stretch>
        </p:blipFill>
        <p:spPr>
          <a:xfrm>
            <a:off x="2253068" y="2670575"/>
            <a:ext cx="393405" cy="491045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3DA2D99-0285-A20A-A1E2-B8C1172405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1" b="89844" l="4395" r="94531">
                        <a14:foregroundMark x1="29395" y1="51953" x2="22559" y2="38867"/>
                        <a14:foregroundMark x1="22559" y1="38867" x2="14551" y2="44727"/>
                        <a14:foregroundMark x1="14551" y1="44727" x2="18848" y2="50293"/>
                        <a14:foregroundMark x1="18848" y1="50293" x2="18848" y2="50195"/>
                        <a14:foregroundMark x1="4395" y1="35840" x2="4395" y2="50488"/>
                        <a14:foregroundMark x1="86719" y1="41797" x2="74219" y2="47363"/>
                        <a14:foregroundMark x1="74219" y1="47363" x2="82617" y2="54395"/>
                        <a14:foregroundMark x1="82617" y1="54395" x2="87793" y2="46582"/>
                        <a14:foregroundMark x1="87793" y1="46582" x2="87012" y2="45020"/>
                        <a14:foregroundMark x1="94531" y1="42578" x2="94336" y2="50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017" t="27494" b="33585"/>
          <a:stretch>
            <a:fillRect/>
          </a:stretch>
        </p:blipFill>
        <p:spPr>
          <a:xfrm>
            <a:off x="5881325" y="4316427"/>
            <a:ext cx="428747" cy="49104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B5FDBF15-97D1-0366-4899-6CBBED8FF3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61" b="89844" l="4395" r="94824">
                        <a14:foregroundMark x1="26563" y1="50781" x2="18066" y2="39551"/>
                        <a14:foregroundMark x1="18066" y1="39551" x2="11719" y2="47656"/>
                        <a14:foregroundMark x1="11719" y1="47656" x2="22852" y2="54492"/>
                        <a14:foregroundMark x1="22852" y1="54492" x2="25977" y2="52539"/>
                        <a14:foregroundMark x1="4395" y1="34766" x2="4395" y2="44727"/>
                        <a14:foregroundMark x1="76270" y1="36816" x2="80469" y2="50781"/>
                        <a14:foregroundMark x1="80469" y1="50781" x2="90430" y2="49414"/>
                        <a14:foregroundMark x1="90430" y1="49414" x2="88867" y2="38477"/>
                        <a14:foregroundMark x1="88867" y1="38477" x2="81445" y2="35645"/>
                        <a14:foregroundMark x1="81445" y1="35645" x2="77930" y2="37891"/>
                        <a14:foregroundMark x1="94434" y1="34180" x2="94824" y2="36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755" t="27021" b="32571"/>
          <a:stretch>
            <a:fillRect/>
          </a:stretch>
        </p:blipFill>
        <p:spPr>
          <a:xfrm>
            <a:off x="5921488" y="2678638"/>
            <a:ext cx="416149" cy="491046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9FE0425B-A117-3704-E9BB-971F2EE6E5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1" b="89844" l="4395" r="94531">
                        <a14:foregroundMark x1="29395" y1="51953" x2="22559" y2="38867"/>
                        <a14:foregroundMark x1="22559" y1="38867" x2="14551" y2="44727"/>
                        <a14:foregroundMark x1="14551" y1="44727" x2="18848" y2="50293"/>
                        <a14:foregroundMark x1="18848" y1="50293" x2="18848" y2="50195"/>
                        <a14:foregroundMark x1="4395" y1="35840" x2="4395" y2="50488"/>
                        <a14:foregroundMark x1="86719" y1="41797" x2="74219" y2="47363"/>
                        <a14:foregroundMark x1="74219" y1="47363" x2="82617" y2="54395"/>
                        <a14:foregroundMark x1="82617" y1="54395" x2="87793" y2="46582"/>
                        <a14:foregroundMark x1="87793" y1="46582" x2="87012" y2="45020"/>
                        <a14:foregroundMark x1="94531" y1="42578" x2="94336" y2="50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606" t="27494" r="34179" b="33585"/>
          <a:stretch>
            <a:fillRect/>
          </a:stretch>
        </p:blipFill>
        <p:spPr>
          <a:xfrm>
            <a:off x="2240025" y="4310123"/>
            <a:ext cx="406448" cy="491046"/>
          </a:xfrm>
          <a:prstGeom prst="rect">
            <a:avLst/>
          </a:prstGeom>
        </p:spPr>
      </p:pic>
      <p:sp>
        <p:nvSpPr>
          <p:cNvPr id="23" name="Стрелка: шеврон 22">
            <a:extLst>
              <a:ext uri="{FF2B5EF4-FFF2-40B4-BE49-F238E27FC236}">
                <a16:creationId xmlns:a16="http://schemas.microsoft.com/office/drawing/2014/main" id="{27487F49-FCE2-AC0A-FC10-2786952B2A18}"/>
              </a:ext>
            </a:extLst>
          </p:cNvPr>
          <p:cNvSpPr/>
          <p:nvPr/>
        </p:nvSpPr>
        <p:spPr>
          <a:xfrm>
            <a:off x="4170625" y="2599712"/>
            <a:ext cx="3587690" cy="584526"/>
          </a:xfrm>
          <a:prstGeom prst="chevron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b="1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6" name="Стрелка: шеврон 25">
            <a:extLst>
              <a:ext uri="{FF2B5EF4-FFF2-40B4-BE49-F238E27FC236}">
                <a16:creationId xmlns:a16="http://schemas.microsoft.com/office/drawing/2014/main" id="{1D30A655-CF1C-D984-2C3C-5F20065930D6}"/>
              </a:ext>
            </a:extLst>
          </p:cNvPr>
          <p:cNvSpPr/>
          <p:nvPr/>
        </p:nvSpPr>
        <p:spPr>
          <a:xfrm>
            <a:off x="7785120" y="2610529"/>
            <a:ext cx="3873480" cy="584526"/>
          </a:xfrm>
          <a:prstGeom prst="chevron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b="1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9" name="Стрелка: шеврон 28">
            <a:extLst>
              <a:ext uri="{FF2B5EF4-FFF2-40B4-BE49-F238E27FC236}">
                <a16:creationId xmlns:a16="http://schemas.microsoft.com/office/drawing/2014/main" id="{DC912B43-5219-85ED-54E0-F41998B7016D}"/>
              </a:ext>
            </a:extLst>
          </p:cNvPr>
          <p:cNvSpPr/>
          <p:nvPr/>
        </p:nvSpPr>
        <p:spPr>
          <a:xfrm>
            <a:off x="4197430" y="4263383"/>
            <a:ext cx="3587690" cy="584526"/>
          </a:xfrm>
          <a:prstGeom prst="chevron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b="1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31" name="Стрелка: шеврон 30">
            <a:extLst>
              <a:ext uri="{FF2B5EF4-FFF2-40B4-BE49-F238E27FC236}">
                <a16:creationId xmlns:a16="http://schemas.microsoft.com/office/drawing/2014/main" id="{7F6515EE-73A1-72C8-85C5-456E9A8A1961}"/>
              </a:ext>
            </a:extLst>
          </p:cNvPr>
          <p:cNvSpPr/>
          <p:nvPr/>
        </p:nvSpPr>
        <p:spPr>
          <a:xfrm>
            <a:off x="794036" y="4276574"/>
            <a:ext cx="3357560" cy="584526"/>
          </a:xfrm>
          <a:prstGeom prst="chevron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400" b="1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36" name="직사각형 42">
            <a:extLst>
              <a:ext uri="{FF2B5EF4-FFF2-40B4-BE49-F238E27FC236}">
                <a16:creationId xmlns:a16="http://schemas.microsoft.com/office/drawing/2014/main" id="{E275F3D7-6A98-5A28-AF4D-A32411F9F368}"/>
              </a:ext>
            </a:extLst>
          </p:cNvPr>
          <p:cNvSpPr/>
          <p:nvPr/>
        </p:nvSpPr>
        <p:spPr>
          <a:xfrm>
            <a:off x="1211178" y="6055114"/>
            <a:ext cx="8790071" cy="462175"/>
          </a:xfrm>
          <a:prstGeom prst="roundRect">
            <a:avLst/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ko-KR" altLang="en-US" sz="1400" b="1" dirty="0">
              <a:solidFill>
                <a:srgbClr val="322F32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667825" y="1957565"/>
            <a:ext cx="10868745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Первый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шаг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СИСТЕМЫ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5</a:t>
            </a:r>
            <a:r>
              <a:rPr lang="ru-RU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–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рассортировать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все предметы в зависимости от частоты их использования и убрать из рабочей зоны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всё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ненужное</a:t>
            </a:r>
            <a:br>
              <a:rPr lang="ru-RU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неиспользуемое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r>
              <a:rPr lang="ru-RU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Распределите все предметы по трем категориям: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61475" y="2597672"/>
            <a:ext cx="10868745" cy="794841"/>
          </a:xfrm>
          <a:prstGeom prst="roundRect">
            <a:avLst>
              <a:gd name="adj" fmla="val 6118"/>
            </a:avLst>
          </a:prstGeom>
          <a:solidFill>
            <a:srgbClr val="110080"/>
          </a:solidFill>
          <a:ln w="6350">
            <a:solidFill>
              <a:srgbClr val="2A199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7825" y="2604022"/>
            <a:ext cx="3618616" cy="782141"/>
          </a:xfrm>
          <a:custGeom>
            <a:avLst/>
            <a:gdLst/>
            <a:ahLst/>
            <a:cxnLst/>
            <a:rect l="l" t="t" r="r" b="b"/>
            <a:pathLst>
              <a:path w="3618616" h="782141">
                <a:moveTo>
                  <a:pt x="40521" y="0"/>
                </a:moveTo>
                <a:lnTo>
                  <a:pt x="3618616" y="0"/>
                </a:lnTo>
                <a:lnTo>
                  <a:pt x="3618616" y="782141"/>
                </a:lnTo>
                <a:lnTo>
                  <a:pt x="40521" y="782141"/>
                </a:lnTo>
                <a:arcTo wR="40521" hR="40522" stAng="5400000" swAng="5400000"/>
                <a:lnTo>
                  <a:pt x="0" y="40522"/>
                </a:lnTo>
                <a:arcTo wR="40521" hR="40522" stAng="10800000" swAng="5400000"/>
                <a:close/>
              </a:path>
            </a:pathLst>
          </a:custGeom>
          <a:solidFill>
            <a:srgbClr val="22C55E">
              <a:alpha val="87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655126" y="2821757"/>
            <a:ext cx="3387243" cy="187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000" b="1" kern="0" spc="-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    </a:t>
            </a:r>
            <a:r>
              <a:rPr lang="en-US" sz="2000" b="1" kern="0" spc="-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Нужно постоянно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4286440" y="2604022"/>
            <a:ext cx="3618715" cy="782141"/>
          </a:xfrm>
          <a:prstGeom prst="rect">
            <a:avLst/>
          </a:prstGeom>
          <a:solidFill>
            <a:srgbClr val="EAB308">
              <a:alpha val="8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4286440" y="2604022"/>
            <a:ext cx="12700" cy="782141"/>
          </a:xfrm>
          <a:prstGeom prst="roundRect">
            <a:avLst>
              <a:gd name="adj" fmla="val 49999"/>
            </a:avLst>
          </a:prstGeom>
          <a:solidFill>
            <a:srgbClr val="D09900"/>
          </a:solidFill>
          <a:ln/>
        </p:spPr>
      </p:sp>
      <p:sp>
        <p:nvSpPr>
          <p:cNvPr id="12" name="Text 10"/>
          <p:cNvSpPr/>
          <p:nvPr/>
        </p:nvSpPr>
        <p:spPr>
          <a:xfrm>
            <a:off x="4672292" y="2821757"/>
            <a:ext cx="3387343" cy="187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2000" b="1" kern="0" spc="-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    </a:t>
            </a:r>
            <a:r>
              <a:rPr lang="en-US" sz="2000" b="1" kern="0" spc="-3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Не нужно срочно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7905155" y="2604022"/>
            <a:ext cx="3618715" cy="782141"/>
          </a:xfrm>
          <a:custGeom>
            <a:avLst/>
            <a:gdLst/>
            <a:ahLst/>
            <a:cxnLst/>
            <a:rect l="l" t="t" r="r" b="b"/>
            <a:pathLst>
              <a:path w="3618715" h="782141">
                <a:moveTo>
                  <a:pt x="0" y="0"/>
                </a:moveTo>
                <a:lnTo>
                  <a:pt x="3578194" y="0"/>
                </a:lnTo>
                <a:arcTo wR="40521" hR="40522" stAng="16200000" swAng="5400000"/>
                <a:lnTo>
                  <a:pt x="3618715" y="741620"/>
                </a:lnTo>
                <a:arcTo wR="40521" hR="40522" stAng="0" swAng="5400000"/>
                <a:lnTo>
                  <a:pt x="0" y="782141"/>
                </a:lnTo>
                <a:lnTo>
                  <a:pt x="0" y="0"/>
                </a:lnTo>
                <a:close/>
              </a:path>
            </a:pathLst>
          </a:custGeom>
          <a:solidFill>
            <a:srgbClr val="EF4444">
              <a:alpha val="96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7905155" y="2604022"/>
            <a:ext cx="12700" cy="782141"/>
          </a:xfrm>
          <a:prstGeom prst="roundRect">
            <a:avLst>
              <a:gd name="adj" fmla="val 49999"/>
            </a:avLst>
          </a:prstGeom>
          <a:solidFill>
            <a:srgbClr val="FF5D5D"/>
          </a:solidFill>
          <a:ln/>
        </p:spPr>
      </p:sp>
      <p:sp>
        <p:nvSpPr>
          <p:cNvPr id="16" name="Text 14"/>
          <p:cNvSpPr/>
          <p:nvPr/>
        </p:nvSpPr>
        <p:spPr>
          <a:xfrm>
            <a:off x="8329453" y="2814504"/>
            <a:ext cx="3387343" cy="187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2000" b="1" kern="0" spc="-34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    </a:t>
            </a:r>
            <a:r>
              <a:rPr lang="en-US" sz="2000" b="1" kern="0" spc="-34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Не нужно вообще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661475" y="3574679"/>
            <a:ext cx="2606114" cy="1472675"/>
          </a:xfrm>
          <a:prstGeom prst="roundRect">
            <a:avLst>
              <a:gd name="adj" fmla="val 3742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9" name="Text 17"/>
          <p:cNvSpPr/>
          <p:nvPr/>
        </p:nvSpPr>
        <p:spPr>
          <a:xfrm>
            <a:off x="783511" y="3740493"/>
            <a:ext cx="2362042" cy="187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4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🟢</a:t>
            </a:r>
            <a:r>
              <a:rPr lang="en-US" sz="1400" b="1" kern="0" spc="-3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Нужно постоянно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83511" y="4086945"/>
            <a:ext cx="2362042" cy="787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Ежечасно, ежедневно, несколько раз в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неделю</a:t>
            </a:r>
            <a:r>
              <a:rPr lang="ru-RU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держите в рабочей зоне, под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рукой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348549" y="3574679"/>
            <a:ext cx="2606114" cy="1472675"/>
          </a:xfrm>
          <a:prstGeom prst="roundRect">
            <a:avLst>
              <a:gd name="adj" fmla="val 3742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22" name="Text 20"/>
          <p:cNvSpPr/>
          <p:nvPr/>
        </p:nvSpPr>
        <p:spPr>
          <a:xfrm>
            <a:off x="3470585" y="3715195"/>
            <a:ext cx="2362042" cy="187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4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🟡</a:t>
            </a:r>
            <a:r>
              <a:rPr lang="en-US" sz="1400" b="1" kern="0" spc="-3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Не нужно срочно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470585" y="4083661"/>
            <a:ext cx="2362042" cy="787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раз в неделю и реже, по мере надобности, под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редкий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заказ</a:t>
            </a:r>
            <a:r>
              <a:rPr lang="ru-RU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д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ержите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близко к рабочей зоне, но за её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пределами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61475" y="5178581"/>
            <a:ext cx="5293188" cy="923755"/>
          </a:xfrm>
          <a:prstGeom prst="roundRect">
            <a:avLst>
              <a:gd name="adj" fmla="val 5878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25" name="Text 23"/>
          <p:cNvSpPr/>
          <p:nvPr/>
        </p:nvSpPr>
        <p:spPr>
          <a:xfrm>
            <a:off x="783511" y="5264474"/>
            <a:ext cx="5049116" cy="187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4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🔴</a:t>
            </a:r>
            <a:r>
              <a:rPr lang="en-US" sz="1400" b="1" kern="0" spc="-3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Не нужно вообще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83511" y="5570296"/>
            <a:ext cx="5049116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использовалось более 3 месяцев, не задействовано в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техпроцессе</a:t>
            </a:r>
            <a:r>
              <a:rPr lang="ru-RU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немедленно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уберите из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рабочей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зоны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243382" y="3564559"/>
            <a:ext cx="529318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kern="0" spc="-34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Зона карантина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243382" y="3826397"/>
            <a:ext cx="5293188" cy="15629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spcAft>
                <a:spcPts val="550"/>
              </a:spcAft>
              <a:buNone/>
            </a:pP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Если предмет не нужен вам для работы, но исправен и может пригодиться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другим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поместите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его в </a:t>
            </a:r>
            <a:r>
              <a:rPr lang="en-US" sz="1150" b="1" kern="0" spc="-18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зону карантина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Это специально отведённое место, которое даёт время определиться с нужностью предметов и не выбросить что-то по ошибке.</a:t>
            </a:r>
            <a:endParaRPr lang="en-US" sz="1150" dirty="0"/>
          </a:p>
          <a:p>
            <a:pPr marL="0" indent="0" algn="l">
              <a:lnSpc>
                <a:spcPct val="113000"/>
              </a:lnSpc>
              <a:spcAft>
                <a:spcPts val="550"/>
              </a:spcAft>
              <a:buNone/>
            </a:pP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Срок хранения в зоне карантина </a:t>
            </a:r>
            <a:r>
              <a:rPr lang="en-US" sz="1150" b="1" kern="0" spc="-18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ограничен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Если предмет не был востребован за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отведённое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время</a:t>
            </a:r>
            <a:r>
              <a:rPr lang="ru-RU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подлежит утилизации или передаче.</a:t>
            </a:r>
            <a:endParaRPr lang="en-US" sz="115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стоит хранить на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местах предметы, материалы и инструменты, которые используются один раз в неделю и реже или применяются только по редким поручениям. Если неизвестно, для чего предмет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используется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его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также необходимо поместить в зону карантина.</a:t>
            </a:r>
            <a:endParaRPr lang="en-US" sz="1150" dirty="0"/>
          </a:p>
        </p:txBody>
      </p:sp>
      <p:sp>
        <p:nvSpPr>
          <p:cNvPr id="29" name="Shape 0">
            <a:extLst>
              <a:ext uri="{FF2B5EF4-FFF2-40B4-BE49-F238E27FC236}">
                <a16:creationId xmlns:a16="http://schemas.microsoft.com/office/drawing/2014/main" id="{C507D712-8E23-431F-BC93-25D06F122D37}"/>
              </a:ext>
            </a:extLst>
          </p:cNvPr>
          <p:cNvSpPr/>
          <p:nvPr/>
        </p:nvSpPr>
        <p:spPr>
          <a:xfrm>
            <a:off x="661476" y="1231225"/>
            <a:ext cx="1207964" cy="513555"/>
          </a:xfrm>
          <a:prstGeom prst="roundRect">
            <a:avLst>
              <a:gd name="adj" fmla="val 22101"/>
            </a:avLst>
          </a:prstGeom>
          <a:solidFill>
            <a:srgbClr val="0A004D"/>
          </a:solidFill>
          <a:ln/>
        </p:spPr>
      </p:sp>
      <p:sp>
        <p:nvSpPr>
          <p:cNvPr id="30" name="Text 1">
            <a:extLst>
              <a:ext uri="{FF2B5EF4-FFF2-40B4-BE49-F238E27FC236}">
                <a16:creationId xmlns:a16="http://schemas.microsoft.com/office/drawing/2014/main" id="{73DD9F93-04A9-4FC0-AA85-AF7F3D4225AE}"/>
              </a:ext>
            </a:extLst>
          </p:cNvPr>
          <p:cNvSpPr/>
          <p:nvPr/>
        </p:nvSpPr>
        <p:spPr>
          <a:xfrm>
            <a:off x="730926" y="1291946"/>
            <a:ext cx="831173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</a:rPr>
              <a:t>ШАГ 1</a:t>
            </a:r>
          </a:p>
        </p:txBody>
      </p:sp>
      <p:sp>
        <p:nvSpPr>
          <p:cNvPr id="31" name="Text 2">
            <a:extLst>
              <a:ext uri="{FF2B5EF4-FFF2-40B4-BE49-F238E27FC236}">
                <a16:creationId xmlns:a16="http://schemas.microsoft.com/office/drawing/2014/main" id="{DDFE9C7B-C11D-4A9D-BD2D-C28B24E05E1B}"/>
              </a:ext>
            </a:extLst>
          </p:cNvPr>
          <p:cNvSpPr/>
          <p:nvPr/>
        </p:nvSpPr>
        <p:spPr>
          <a:xfrm>
            <a:off x="2348747" y="1279020"/>
            <a:ext cx="10868745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r>
              <a:rPr lang="ru-RU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 – </a:t>
            </a:r>
            <a:r>
              <a:rPr lang="en-US" sz="2800" b="1" kern="0" spc="-68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Сортировка</a:t>
            </a:r>
            <a:endParaRPr lang="en-US" sz="28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A5C085B-E863-161A-5630-B825F0326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667522" y="1925549"/>
            <a:ext cx="5273047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9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Три категории предметов</a:t>
            </a:r>
            <a:endParaRPr lang="en-US" sz="1400" dirty="0"/>
          </a:p>
        </p:txBody>
      </p:sp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7A2BF0E5-7D33-A89C-CC00-45152F7D0FE3}"/>
              </a:ext>
            </a:extLst>
          </p:cNvPr>
          <p:cNvSpPr/>
          <p:nvPr/>
        </p:nvSpPr>
        <p:spPr>
          <a:xfrm>
            <a:off x="596012" y="2450219"/>
            <a:ext cx="2583592" cy="2385402"/>
          </a:xfrm>
          <a:custGeom>
            <a:avLst/>
            <a:gdLst>
              <a:gd name="csX0" fmla="*/ 76175 w 2583592"/>
              <a:gd name="csY0" fmla="*/ 0 h 2385402"/>
              <a:gd name="csX1" fmla="*/ 2507417 w 2583592"/>
              <a:gd name="csY1" fmla="*/ 0 h 2385402"/>
              <a:gd name="csX2" fmla="*/ 2583592 w 2583592"/>
              <a:gd name="csY2" fmla="*/ 84689 h 2385402"/>
              <a:gd name="csX3" fmla="*/ 2583592 w 2583592"/>
              <a:gd name="csY3" fmla="*/ 2333933 h 2385402"/>
              <a:gd name="csX4" fmla="*/ 2537297 w 2583592"/>
              <a:gd name="csY4" fmla="*/ 2385402 h 2385402"/>
              <a:gd name="csX5" fmla="*/ 46295 w 2583592"/>
              <a:gd name="csY5" fmla="*/ 2385402 h 2385402"/>
              <a:gd name="csX6" fmla="*/ 0 w 2583592"/>
              <a:gd name="csY6" fmla="*/ 2333933 h 2385402"/>
              <a:gd name="csX7" fmla="*/ 0 w 2583592"/>
              <a:gd name="csY7" fmla="*/ 84689 h 2385402"/>
              <a:gd name="csX8" fmla="*/ 76175 w 2583592"/>
              <a:gd name="csY8" fmla="*/ 0 h 23854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83592" h="2385402">
                <a:moveTo>
                  <a:pt x="76175" y="0"/>
                </a:moveTo>
                <a:lnTo>
                  <a:pt x="2507417" y="0"/>
                </a:lnTo>
                <a:cubicBezTo>
                  <a:pt x="2549485" y="0"/>
                  <a:pt x="2583592" y="37917"/>
                  <a:pt x="2583592" y="84689"/>
                </a:cubicBezTo>
                <a:lnTo>
                  <a:pt x="2583592" y="2333933"/>
                </a:lnTo>
                <a:cubicBezTo>
                  <a:pt x="2583592" y="2362360"/>
                  <a:pt x="2562866" y="2385402"/>
                  <a:pt x="2537297" y="2385402"/>
                </a:cubicBezTo>
                <a:lnTo>
                  <a:pt x="46295" y="2385402"/>
                </a:lnTo>
                <a:cubicBezTo>
                  <a:pt x="20727" y="2385402"/>
                  <a:pt x="0" y="2362360"/>
                  <a:pt x="0" y="2333933"/>
                </a:cubicBezTo>
                <a:lnTo>
                  <a:pt x="0" y="84689"/>
                </a:lnTo>
                <a:cubicBezTo>
                  <a:pt x="0" y="37917"/>
                  <a:pt x="34105" y="0"/>
                  <a:pt x="76175" y="0"/>
                </a:cubicBezTo>
              </a:path>
            </a:pathLst>
          </a:cu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B7C8A08E-52EB-6578-E00C-837E83507986}"/>
              </a:ext>
            </a:extLst>
          </p:cNvPr>
          <p:cNvSpPr/>
          <p:nvPr/>
        </p:nvSpPr>
        <p:spPr>
          <a:xfrm>
            <a:off x="596560" y="2481573"/>
            <a:ext cx="2583592" cy="2360595"/>
          </a:xfrm>
          <a:custGeom>
            <a:avLst/>
            <a:gdLst>
              <a:gd name="csX0" fmla="*/ 2561279 w 2583592"/>
              <a:gd name="csY0" fmla="*/ 0 h 2360595"/>
              <a:gd name="csX1" fmla="*/ 2583592 w 2583592"/>
              <a:gd name="csY1" fmla="*/ 59882 h 2360595"/>
              <a:gd name="csX2" fmla="*/ 2583592 w 2583592"/>
              <a:gd name="csY2" fmla="*/ 2309126 h 2360595"/>
              <a:gd name="csX3" fmla="*/ 2537297 w 2583592"/>
              <a:gd name="csY3" fmla="*/ 2360595 h 2360595"/>
              <a:gd name="csX4" fmla="*/ 46295 w 2583592"/>
              <a:gd name="csY4" fmla="*/ 2360595 h 2360595"/>
              <a:gd name="csX5" fmla="*/ 0 w 2583592"/>
              <a:gd name="csY5" fmla="*/ 2309126 h 2360595"/>
              <a:gd name="csX6" fmla="*/ 0 w 2583592"/>
              <a:gd name="csY6" fmla="*/ 59882 h 2360595"/>
              <a:gd name="csX7" fmla="*/ 22313 w 2583592"/>
              <a:gd name="csY7" fmla="*/ 0 h 23605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583592" h="2360595">
                <a:moveTo>
                  <a:pt x="2561279" y="0"/>
                </a:moveTo>
                <a:cubicBezTo>
                  <a:pt x="2575562" y="15881"/>
                  <a:pt x="2583592" y="37422"/>
                  <a:pt x="2583592" y="59882"/>
                </a:cubicBezTo>
                <a:lnTo>
                  <a:pt x="2583592" y="2309126"/>
                </a:lnTo>
                <a:cubicBezTo>
                  <a:pt x="2583592" y="2337553"/>
                  <a:pt x="2562866" y="2360595"/>
                  <a:pt x="2537297" y="2360595"/>
                </a:cubicBezTo>
                <a:lnTo>
                  <a:pt x="46295" y="2360595"/>
                </a:lnTo>
                <a:cubicBezTo>
                  <a:pt x="20727" y="2360595"/>
                  <a:pt x="0" y="2337553"/>
                  <a:pt x="0" y="2309126"/>
                </a:cubicBezTo>
                <a:lnTo>
                  <a:pt x="0" y="59882"/>
                </a:lnTo>
                <a:cubicBezTo>
                  <a:pt x="1" y="37422"/>
                  <a:pt x="8027" y="15881"/>
                  <a:pt x="22313" y="0"/>
                </a:cubicBezTo>
              </a:path>
            </a:pathLst>
          </a:cu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FB0C2644-9F42-636A-C397-F42262362197}"/>
              </a:ext>
            </a:extLst>
          </p:cNvPr>
          <p:cNvSpPr/>
          <p:nvPr/>
        </p:nvSpPr>
        <p:spPr>
          <a:xfrm>
            <a:off x="1687849" y="2216740"/>
            <a:ext cx="399917" cy="444616"/>
          </a:xfrm>
          <a:custGeom>
            <a:avLst/>
            <a:gdLst>
              <a:gd name="csX0" fmla="*/ 199959 w 399917"/>
              <a:gd name="csY0" fmla="*/ 0 h 444616"/>
              <a:gd name="csX1" fmla="*/ 199959 w 399917"/>
              <a:gd name="csY1" fmla="*/ 0 h 444616"/>
              <a:gd name="csX2" fmla="*/ 399917 w 399917"/>
              <a:gd name="csY2" fmla="*/ 222308 h 444616"/>
              <a:gd name="csX3" fmla="*/ 399917 w 399917"/>
              <a:gd name="csY3" fmla="*/ 222308 h 444616"/>
              <a:gd name="csX4" fmla="*/ 199959 w 399917"/>
              <a:gd name="csY4" fmla="*/ 444616 h 444616"/>
              <a:gd name="csX5" fmla="*/ 199959 w 399917"/>
              <a:gd name="csY5" fmla="*/ 444616 h 444616"/>
              <a:gd name="csX6" fmla="*/ 0 w 399917"/>
              <a:gd name="csY6" fmla="*/ 222308 h 444616"/>
              <a:gd name="csX7" fmla="*/ 0 w 399917"/>
              <a:gd name="csY7" fmla="*/ 222308 h 444616"/>
              <a:gd name="csX8" fmla="*/ 199959 w 399917"/>
              <a:gd name="csY8" fmla="*/ 0 h 444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99917" h="444616">
                <a:moveTo>
                  <a:pt x="199959" y="0"/>
                </a:moveTo>
                <a:lnTo>
                  <a:pt x="199959" y="0"/>
                </a:lnTo>
                <a:cubicBezTo>
                  <a:pt x="310393" y="0"/>
                  <a:pt x="399917" y="99531"/>
                  <a:pt x="399917" y="222308"/>
                </a:cubicBezTo>
                <a:lnTo>
                  <a:pt x="399917" y="222308"/>
                </a:lnTo>
                <a:cubicBezTo>
                  <a:pt x="399917" y="345086"/>
                  <a:pt x="310393" y="444616"/>
                  <a:pt x="199959" y="444616"/>
                </a:cubicBezTo>
                <a:lnTo>
                  <a:pt x="199959" y="444616"/>
                </a:lnTo>
                <a:cubicBezTo>
                  <a:pt x="89524" y="444616"/>
                  <a:pt x="0" y="345086"/>
                  <a:pt x="0" y="222308"/>
                </a:cubicBezTo>
                <a:lnTo>
                  <a:pt x="0" y="222308"/>
                </a:lnTo>
                <a:cubicBezTo>
                  <a:pt x="0" y="99531"/>
                  <a:pt x="89524" y="0"/>
                  <a:pt x="199959" y="0"/>
                </a:cubicBezTo>
              </a:path>
            </a:pathLst>
          </a:custGeom>
          <a:solidFill>
            <a:srgbClr val="011B3C"/>
          </a:solidFill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7" name="Text 4"/>
          <p:cNvSpPr/>
          <p:nvPr/>
        </p:nvSpPr>
        <p:spPr>
          <a:xfrm>
            <a:off x="1808983" y="2351000"/>
            <a:ext cx="158746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kern="0" spc="-3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18826" y="2783531"/>
            <a:ext cx="2280982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Хранить на рабочем месте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18826" y="3200805"/>
            <a:ext cx="228098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kern="0" spc="-2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Нужно постоянно: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каждый час, каждый день, несколько раз в неделю.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Инструменты</a:t>
            </a:r>
            <a:b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материалы первой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необходимости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зоне немедленного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доступа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b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пределах вытянутой руки.</a:t>
            </a:r>
            <a:endParaRPr lang="en-US" sz="1200" dirty="0"/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1C7CD7DD-94F5-CC56-C2D3-BEDF4449ED3B}"/>
              </a:ext>
            </a:extLst>
          </p:cNvPr>
          <p:cNvSpPr/>
          <p:nvPr/>
        </p:nvSpPr>
        <p:spPr>
          <a:xfrm>
            <a:off x="3349485" y="2457381"/>
            <a:ext cx="2583691" cy="2385401"/>
          </a:xfrm>
          <a:custGeom>
            <a:avLst/>
            <a:gdLst>
              <a:gd name="csX0" fmla="*/ 76178 w 2583691"/>
              <a:gd name="csY0" fmla="*/ 0 h 2385401"/>
              <a:gd name="csX1" fmla="*/ 2507514 w 2583691"/>
              <a:gd name="csY1" fmla="*/ 0 h 2385401"/>
              <a:gd name="csX2" fmla="*/ 2583691 w 2583691"/>
              <a:gd name="csY2" fmla="*/ 84689 h 2385401"/>
              <a:gd name="csX3" fmla="*/ 2583691 w 2583691"/>
              <a:gd name="csY3" fmla="*/ 2333932 h 2385401"/>
              <a:gd name="csX4" fmla="*/ 2537394 w 2583691"/>
              <a:gd name="csY4" fmla="*/ 2385401 h 2385401"/>
              <a:gd name="csX5" fmla="*/ 46297 w 2583691"/>
              <a:gd name="csY5" fmla="*/ 2385401 h 2385401"/>
              <a:gd name="csX6" fmla="*/ 0 w 2583691"/>
              <a:gd name="csY6" fmla="*/ 2333932 h 2385401"/>
              <a:gd name="csX7" fmla="*/ 0 w 2583691"/>
              <a:gd name="csY7" fmla="*/ 84689 h 2385401"/>
              <a:gd name="csX8" fmla="*/ 76178 w 2583691"/>
              <a:gd name="csY8" fmla="*/ 0 h 23854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83691" h="2385401">
                <a:moveTo>
                  <a:pt x="76178" y="0"/>
                </a:moveTo>
                <a:lnTo>
                  <a:pt x="2507514" y="0"/>
                </a:lnTo>
                <a:cubicBezTo>
                  <a:pt x="2549583" y="0"/>
                  <a:pt x="2583691" y="37917"/>
                  <a:pt x="2583691" y="84689"/>
                </a:cubicBezTo>
                <a:lnTo>
                  <a:pt x="2583691" y="2333932"/>
                </a:lnTo>
                <a:cubicBezTo>
                  <a:pt x="2583691" y="2362359"/>
                  <a:pt x="2562964" y="2385401"/>
                  <a:pt x="2537394" y="2385401"/>
                </a:cubicBezTo>
                <a:lnTo>
                  <a:pt x="46297" y="2385401"/>
                </a:lnTo>
                <a:cubicBezTo>
                  <a:pt x="20728" y="2385401"/>
                  <a:pt x="0" y="2362359"/>
                  <a:pt x="0" y="2333932"/>
                </a:cubicBezTo>
                <a:lnTo>
                  <a:pt x="0" y="84689"/>
                </a:lnTo>
                <a:cubicBezTo>
                  <a:pt x="0" y="37917"/>
                  <a:pt x="34106" y="0"/>
                  <a:pt x="76178" y="0"/>
                </a:cubicBezTo>
              </a:path>
            </a:pathLst>
          </a:cu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4F3F1F7C-D0E1-AA46-4E38-1DAFE5826CCC}"/>
              </a:ext>
            </a:extLst>
          </p:cNvPr>
          <p:cNvSpPr/>
          <p:nvPr/>
        </p:nvSpPr>
        <p:spPr>
          <a:xfrm>
            <a:off x="3350832" y="2478784"/>
            <a:ext cx="2583691" cy="2360594"/>
          </a:xfrm>
          <a:custGeom>
            <a:avLst/>
            <a:gdLst>
              <a:gd name="csX0" fmla="*/ 2561377 w 2583691"/>
              <a:gd name="csY0" fmla="*/ 0 h 2360594"/>
              <a:gd name="csX1" fmla="*/ 2583691 w 2583691"/>
              <a:gd name="csY1" fmla="*/ 59882 h 2360594"/>
              <a:gd name="csX2" fmla="*/ 2583691 w 2583691"/>
              <a:gd name="csY2" fmla="*/ 2309125 h 2360594"/>
              <a:gd name="csX3" fmla="*/ 2537394 w 2583691"/>
              <a:gd name="csY3" fmla="*/ 2360595 h 2360594"/>
              <a:gd name="csX4" fmla="*/ 46297 w 2583691"/>
              <a:gd name="csY4" fmla="*/ 2360595 h 2360594"/>
              <a:gd name="csX5" fmla="*/ 0 w 2583691"/>
              <a:gd name="csY5" fmla="*/ 2309125 h 2360594"/>
              <a:gd name="csX6" fmla="*/ 0 w 2583691"/>
              <a:gd name="csY6" fmla="*/ 59882 h 2360594"/>
              <a:gd name="csX7" fmla="*/ 22314 w 2583691"/>
              <a:gd name="csY7" fmla="*/ 0 h 23605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583691" h="2360594">
                <a:moveTo>
                  <a:pt x="2561377" y="0"/>
                </a:moveTo>
                <a:cubicBezTo>
                  <a:pt x="2575661" y="15881"/>
                  <a:pt x="2583691" y="37422"/>
                  <a:pt x="2583691" y="59882"/>
                </a:cubicBezTo>
                <a:lnTo>
                  <a:pt x="2583691" y="2309125"/>
                </a:lnTo>
                <a:cubicBezTo>
                  <a:pt x="2583691" y="2337552"/>
                  <a:pt x="2562964" y="2360595"/>
                  <a:pt x="2537394" y="2360595"/>
                </a:cubicBezTo>
                <a:lnTo>
                  <a:pt x="46297" y="2360595"/>
                </a:lnTo>
                <a:cubicBezTo>
                  <a:pt x="20728" y="2360595"/>
                  <a:pt x="0" y="2337552"/>
                  <a:pt x="0" y="2309125"/>
                </a:cubicBezTo>
                <a:lnTo>
                  <a:pt x="0" y="59882"/>
                </a:lnTo>
                <a:cubicBezTo>
                  <a:pt x="1" y="37422"/>
                  <a:pt x="8027" y="15881"/>
                  <a:pt x="22314" y="0"/>
                </a:cubicBezTo>
              </a:path>
            </a:pathLst>
          </a:cu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33" name="Полилиния: фигура 32">
            <a:extLst>
              <a:ext uri="{FF2B5EF4-FFF2-40B4-BE49-F238E27FC236}">
                <a16:creationId xmlns:a16="http://schemas.microsoft.com/office/drawing/2014/main" id="{82509113-F15B-D62F-4253-716DACADAE47}"/>
              </a:ext>
            </a:extLst>
          </p:cNvPr>
          <p:cNvSpPr/>
          <p:nvPr/>
        </p:nvSpPr>
        <p:spPr>
          <a:xfrm>
            <a:off x="4448707" y="2227911"/>
            <a:ext cx="399932" cy="444616"/>
          </a:xfrm>
          <a:custGeom>
            <a:avLst/>
            <a:gdLst>
              <a:gd name="csX0" fmla="*/ 199966 w 399932"/>
              <a:gd name="csY0" fmla="*/ 0 h 444616"/>
              <a:gd name="csX1" fmla="*/ 199966 w 399932"/>
              <a:gd name="csY1" fmla="*/ 0 h 444616"/>
              <a:gd name="csX2" fmla="*/ 399933 w 399932"/>
              <a:gd name="csY2" fmla="*/ 222308 h 444616"/>
              <a:gd name="csX3" fmla="*/ 399933 w 399932"/>
              <a:gd name="csY3" fmla="*/ 222308 h 444616"/>
              <a:gd name="csX4" fmla="*/ 199966 w 399932"/>
              <a:gd name="csY4" fmla="*/ 444616 h 444616"/>
              <a:gd name="csX5" fmla="*/ 199966 w 399932"/>
              <a:gd name="csY5" fmla="*/ 444616 h 444616"/>
              <a:gd name="csX6" fmla="*/ 0 w 399932"/>
              <a:gd name="csY6" fmla="*/ 222308 h 444616"/>
              <a:gd name="csX7" fmla="*/ 0 w 399932"/>
              <a:gd name="csY7" fmla="*/ 222308 h 444616"/>
              <a:gd name="csX8" fmla="*/ 199966 w 399932"/>
              <a:gd name="csY8" fmla="*/ 0 h 444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99932" h="444616">
                <a:moveTo>
                  <a:pt x="199966" y="0"/>
                </a:moveTo>
                <a:lnTo>
                  <a:pt x="199966" y="0"/>
                </a:lnTo>
                <a:cubicBezTo>
                  <a:pt x="310405" y="0"/>
                  <a:pt x="399933" y="99531"/>
                  <a:pt x="399933" y="222308"/>
                </a:cubicBezTo>
                <a:lnTo>
                  <a:pt x="399933" y="222308"/>
                </a:lnTo>
                <a:cubicBezTo>
                  <a:pt x="399933" y="345086"/>
                  <a:pt x="310405" y="444616"/>
                  <a:pt x="199966" y="444616"/>
                </a:cubicBezTo>
                <a:lnTo>
                  <a:pt x="199966" y="444616"/>
                </a:lnTo>
                <a:cubicBezTo>
                  <a:pt x="89528" y="444616"/>
                  <a:pt x="0" y="345086"/>
                  <a:pt x="0" y="222308"/>
                </a:cubicBezTo>
                <a:lnTo>
                  <a:pt x="0" y="222308"/>
                </a:lnTo>
                <a:cubicBezTo>
                  <a:pt x="0" y="99531"/>
                  <a:pt x="89528" y="0"/>
                  <a:pt x="199966" y="0"/>
                </a:cubicBezTo>
              </a:path>
            </a:pathLst>
          </a:custGeom>
          <a:solidFill>
            <a:srgbClr val="011B3C"/>
          </a:solidFill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1" name="Text 7"/>
          <p:cNvSpPr/>
          <p:nvPr/>
        </p:nvSpPr>
        <p:spPr>
          <a:xfrm>
            <a:off x="4569300" y="2374492"/>
            <a:ext cx="158746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kern="0" spc="-3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3508182" y="2780418"/>
            <a:ext cx="2281081" cy="413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Хранить рядом с рабочей зоной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3508182" y="3200805"/>
            <a:ext cx="2281081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kern="0" spc="-2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 нужно срочно: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реже одного раза в неделю, периодически при выполнении определённого типа работ. Хранить в зоне,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близкой</a:t>
            </a:r>
            <a:b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рабочему месту, но не загромождающей его.</a:t>
            </a:r>
            <a:endParaRPr lang="en-US" sz="1200" dirty="0"/>
          </a:p>
        </p:txBody>
      </p:sp>
      <p:sp>
        <p:nvSpPr>
          <p:cNvPr id="37" name="Полилиния: фигура 36">
            <a:extLst>
              <a:ext uri="{FF2B5EF4-FFF2-40B4-BE49-F238E27FC236}">
                <a16:creationId xmlns:a16="http://schemas.microsoft.com/office/drawing/2014/main" id="{98E2E958-E33F-4B29-5FBB-5F22FA05FDEB}"/>
              </a:ext>
            </a:extLst>
          </p:cNvPr>
          <p:cNvSpPr/>
          <p:nvPr/>
        </p:nvSpPr>
        <p:spPr>
          <a:xfrm>
            <a:off x="661475" y="5239726"/>
            <a:ext cx="5273047" cy="1403586"/>
          </a:xfrm>
          <a:custGeom>
            <a:avLst/>
            <a:gdLst>
              <a:gd name="csX0" fmla="*/ 76145 w 5273047"/>
              <a:gd name="csY0" fmla="*/ 0 h 1403586"/>
              <a:gd name="csX1" fmla="*/ 5196902 w 5273047"/>
              <a:gd name="csY1" fmla="*/ 0 h 1403586"/>
              <a:gd name="csX2" fmla="*/ 5273047 w 5273047"/>
              <a:gd name="csY2" fmla="*/ 90554 h 1403586"/>
              <a:gd name="csX3" fmla="*/ 5273047 w 5273047"/>
              <a:gd name="csY3" fmla="*/ 1348553 h 1403586"/>
              <a:gd name="csX4" fmla="*/ 5226770 w 5273047"/>
              <a:gd name="csY4" fmla="*/ 1403587 h 1403586"/>
              <a:gd name="csX5" fmla="*/ 46277 w 5273047"/>
              <a:gd name="csY5" fmla="*/ 1403587 h 1403586"/>
              <a:gd name="csX6" fmla="*/ 0 w 5273047"/>
              <a:gd name="csY6" fmla="*/ 1348553 h 1403586"/>
              <a:gd name="csX7" fmla="*/ 0 w 5273047"/>
              <a:gd name="csY7" fmla="*/ 90554 h 1403586"/>
              <a:gd name="csX8" fmla="*/ 76145 w 5273047"/>
              <a:gd name="csY8" fmla="*/ 0 h 14035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273047" h="1403586">
                <a:moveTo>
                  <a:pt x="76145" y="0"/>
                </a:moveTo>
                <a:lnTo>
                  <a:pt x="5196902" y="0"/>
                </a:lnTo>
                <a:cubicBezTo>
                  <a:pt x="5238953" y="0"/>
                  <a:pt x="5273047" y="40543"/>
                  <a:pt x="5273047" y="90554"/>
                </a:cubicBezTo>
                <a:lnTo>
                  <a:pt x="5273047" y="1348553"/>
                </a:lnTo>
                <a:cubicBezTo>
                  <a:pt x="5273047" y="1378949"/>
                  <a:pt x="5252329" y="1403587"/>
                  <a:pt x="5226770" y="1403587"/>
                </a:cubicBezTo>
                <a:lnTo>
                  <a:pt x="46277" y="1403587"/>
                </a:lnTo>
                <a:cubicBezTo>
                  <a:pt x="20719" y="1403587"/>
                  <a:pt x="0" y="1378949"/>
                  <a:pt x="0" y="1348553"/>
                </a:cubicBezTo>
                <a:lnTo>
                  <a:pt x="0" y="90554"/>
                </a:lnTo>
                <a:cubicBezTo>
                  <a:pt x="0" y="40543"/>
                  <a:pt x="34091" y="0"/>
                  <a:pt x="76145" y="0"/>
                </a:cubicBezTo>
              </a:path>
            </a:pathLst>
          </a:cu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50EC1BB9-6140-1E90-0E1F-A8D4C97810DB}"/>
              </a:ext>
            </a:extLst>
          </p:cNvPr>
          <p:cNvSpPr/>
          <p:nvPr/>
        </p:nvSpPr>
        <p:spPr>
          <a:xfrm>
            <a:off x="661475" y="5266250"/>
            <a:ext cx="5273047" cy="1377061"/>
          </a:xfrm>
          <a:custGeom>
            <a:avLst/>
            <a:gdLst>
              <a:gd name="csX0" fmla="*/ 5250743 w 5273047"/>
              <a:gd name="csY0" fmla="*/ 0 h 1377061"/>
              <a:gd name="csX1" fmla="*/ 5273047 w 5273047"/>
              <a:gd name="csY1" fmla="*/ 64029 h 1377061"/>
              <a:gd name="csX2" fmla="*/ 5273047 w 5273047"/>
              <a:gd name="csY2" fmla="*/ 1322028 h 1377061"/>
              <a:gd name="csX3" fmla="*/ 5226770 w 5273047"/>
              <a:gd name="csY3" fmla="*/ 1377062 h 1377061"/>
              <a:gd name="csX4" fmla="*/ 46277 w 5273047"/>
              <a:gd name="csY4" fmla="*/ 1377062 h 1377061"/>
              <a:gd name="csX5" fmla="*/ 0 w 5273047"/>
              <a:gd name="csY5" fmla="*/ 1322028 h 1377061"/>
              <a:gd name="csX6" fmla="*/ 0 w 5273047"/>
              <a:gd name="csY6" fmla="*/ 64029 h 1377061"/>
              <a:gd name="csX7" fmla="*/ 22304 w 5273047"/>
              <a:gd name="csY7" fmla="*/ 0 h 13770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273047" h="1377061">
                <a:moveTo>
                  <a:pt x="5250743" y="0"/>
                </a:moveTo>
                <a:cubicBezTo>
                  <a:pt x="5265020" y="16981"/>
                  <a:pt x="5273047" y="40014"/>
                  <a:pt x="5273047" y="64029"/>
                </a:cubicBezTo>
                <a:lnTo>
                  <a:pt x="5273047" y="1322028"/>
                </a:lnTo>
                <a:cubicBezTo>
                  <a:pt x="5273047" y="1352424"/>
                  <a:pt x="5252329" y="1377062"/>
                  <a:pt x="5226770" y="1377062"/>
                </a:cubicBezTo>
                <a:lnTo>
                  <a:pt x="46277" y="1377062"/>
                </a:lnTo>
                <a:cubicBezTo>
                  <a:pt x="20719" y="1377062"/>
                  <a:pt x="0" y="1352424"/>
                  <a:pt x="0" y="1322028"/>
                </a:cubicBezTo>
                <a:lnTo>
                  <a:pt x="0" y="64029"/>
                </a:lnTo>
                <a:cubicBezTo>
                  <a:pt x="1" y="40014"/>
                  <a:pt x="8024" y="16981"/>
                  <a:pt x="22304" y="0"/>
                </a:cubicBezTo>
              </a:path>
            </a:pathLst>
          </a:custGeom>
          <a:noFill/>
          <a:ln w="12700" cap="flat">
            <a:solidFill>
              <a:srgbClr val="047AC0"/>
            </a:solidFill>
            <a:prstDash val="solid"/>
            <a:miter/>
          </a:ln>
        </p:spPr>
      </p:sp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id="{8A76444E-500A-229C-2CB3-A7F0027818A7}"/>
              </a:ext>
            </a:extLst>
          </p:cNvPr>
          <p:cNvSpPr/>
          <p:nvPr/>
        </p:nvSpPr>
        <p:spPr>
          <a:xfrm>
            <a:off x="3098118" y="5005795"/>
            <a:ext cx="399761" cy="475408"/>
          </a:xfrm>
          <a:custGeom>
            <a:avLst/>
            <a:gdLst>
              <a:gd name="csX0" fmla="*/ 199881 w 399761"/>
              <a:gd name="csY0" fmla="*/ 0 h 475408"/>
              <a:gd name="csX1" fmla="*/ 199881 w 399761"/>
              <a:gd name="csY1" fmla="*/ 0 h 475408"/>
              <a:gd name="csX2" fmla="*/ 399762 w 399761"/>
              <a:gd name="csY2" fmla="*/ 237704 h 475408"/>
              <a:gd name="csX3" fmla="*/ 399762 w 399761"/>
              <a:gd name="csY3" fmla="*/ 237704 h 475408"/>
              <a:gd name="csX4" fmla="*/ 199881 w 399761"/>
              <a:gd name="csY4" fmla="*/ 475408 h 475408"/>
              <a:gd name="csX5" fmla="*/ 199881 w 399761"/>
              <a:gd name="csY5" fmla="*/ 475408 h 475408"/>
              <a:gd name="csX6" fmla="*/ 0 w 399761"/>
              <a:gd name="csY6" fmla="*/ 237704 h 475408"/>
              <a:gd name="csX7" fmla="*/ 0 w 399761"/>
              <a:gd name="csY7" fmla="*/ 237704 h 475408"/>
              <a:gd name="csX8" fmla="*/ 199881 w 399761"/>
              <a:gd name="csY8" fmla="*/ 0 h 4754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99761" h="475408">
                <a:moveTo>
                  <a:pt x="199881" y="0"/>
                </a:moveTo>
                <a:lnTo>
                  <a:pt x="199881" y="0"/>
                </a:lnTo>
                <a:cubicBezTo>
                  <a:pt x="310272" y="0"/>
                  <a:pt x="399762" y="106424"/>
                  <a:pt x="399762" y="237704"/>
                </a:cubicBezTo>
                <a:lnTo>
                  <a:pt x="399762" y="237704"/>
                </a:lnTo>
                <a:cubicBezTo>
                  <a:pt x="399762" y="368985"/>
                  <a:pt x="310272" y="475408"/>
                  <a:pt x="199881" y="475408"/>
                </a:cubicBezTo>
                <a:lnTo>
                  <a:pt x="199881" y="475408"/>
                </a:lnTo>
                <a:cubicBezTo>
                  <a:pt x="89489" y="475408"/>
                  <a:pt x="0" y="368985"/>
                  <a:pt x="0" y="237704"/>
                </a:cubicBezTo>
                <a:lnTo>
                  <a:pt x="0" y="237704"/>
                </a:lnTo>
                <a:cubicBezTo>
                  <a:pt x="0" y="106424"/>
                  <a:pt x="89489" y="0"/>
                  <a:pt x="199881" y="0"/>
                </a:cubicBezTo>
              </a:path>
            </a:pathLst>
          </a:custGeom>
          <a:solidFill>
            <a:srgbClr val="011B3C"/>
          </a:solidFill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5" name="Text 10"/>
          <p:cNvSpPr/>
          <p:nvPr/>
        </p:nvSpPr>
        <p:spPr>
          <a:xfrm>
            <a:off x="3218577" y="5146309"/>
            <a:ext cx="158746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kern="0" spc="-3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812781" y="5534929"/>
            <a:ext cx="4970437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9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Убрать из рабочей зоны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812781" y="5847368"/>
            <a:ext cx="497043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kern="0" spc="-2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 нужно: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не использовалось более 3 месяцев. Подлежит немедленному удалению из рабочей зоны, передаче в зону карантина или утилизации.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6269569" y="1925549"/>
            <a:ext cx="5273047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9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Правила зоны карантина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269569" y="2237989"/>
            <a:ext cx="5273047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Зона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карантина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обязательный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элемент системы сортировки, предотвращающий случайное удаление нужных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предметов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r>
              <a:rPr lang="en-US" sz="1200" kern="0" spc="-2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Каждый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предмет, помещённый в зону карантина, должен быть </a:t>
            </a:r>
            <a:r>
              <a:rPr lang="en-US" sz="1200" b="1" kern="0" spc="-2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помечен ярлыком</a:t>
            </a: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содержащим следующую информацию: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6269569" y="3207465"/>
            <a:ext cx="5273047" cy="11005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03200" indent="-203200" algn="l">
              <a:lnSpc>
                <a:spcPct val="120000"/>
              </a:lnSpc>
              <a:buSzPct val="100000"/>
              <a:buChar char="•"/>
            </a:pP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Наименование подразделения, откуда изъят предмет</a:t>
            </a:r>
            <a:endParaRPr lang="en-US" sz="1200" dirty="0"/>
          </a:p>
          <a:p>
            <a:pPr marL="203200" indent="-203200" algn="l">
              <a:lnSpc>
                <a:spcPct val="120000"/>
              </a:lnSpc>
              <a:buSzPct val="100000"/>
              <a:buChar char="•"/>
            </a:pP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Рабочее место или зона, из которой перемещён предмет</a:t>
            </a:r>
            <a:endParaRPr lang="en-US" sz="1200" dirty="0"/>
          </a:p>
          <a:p>
            <a:pPr marL="203200" indent="-203200" algn="l">
              <a:lnSpc>
                <a:spcPct val="120000"/>
              </a:lnSpc>
              <a:buSzPct val="100000"/>
              <a:buChar char="•"/>
            </a:pP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Полное наименование предмета</a:t>
            </a:r>
            <a:endParaRPr lang="en-US" sz="1200" dirty="0"/>
          </a:p>
          <a:p>
            <a:pPr marL="203200" indent="-203200" algn="l">
              <a:lnSpc>
                <a:spcPct val="120000"/>
              </a:lnSpc>
              <a:buSzPct val="100000"/>
              <a:buChar char="•"/>
            </a:pP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Куда необходимо переместить предмет, если он не будет востребован</a:t>
            </a:r>
            <a:endParaRPr lang="en-US" sz="1200" dirty="0"/>
          </a:p>
          <a:p>
            <a:pPr marL="203200" indent="-203200" algn="l">
              <a:lnSpc>
                <a:spcPct val="120000"/>
              </a:lnSpc>
              <a:buSzPct val="100000"/>
              <a:buChar char="•"/>
            </a:pP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Дата создания ярлыка и контрольная дата истечения срока хранения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6269569" y="4860559"/>
            <a:ext cx="5273047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Срок хранения в зоне карантина строго ограничен. По истечении срока невостребованные предметы передаются в другие подразделения, возвращаются поставщику или утилизируются в соответствии с установленными процедурами.</a:t>
            </a:r>
            <a:endParaRPr lang="en-US" sz="1200" dirty="0"/>
          </a:p>
        </p:txBody>
      </p:sp>
      <p:sp>
        <p:nvSpPr>
          <p:cNvPr id="22" name="Shape 17"/>
          <p:cNvSpPr/>
          <p:nvPr/>
        </p:nvSpPr>
        <p:spPr>
          <a:xfrm>
            <a:off x="6831629" y="5840253"/>
            <a:ext cx="4710987" cy="810605"/>
          </a:xfrm>
          <a:prstGeom prst="roundRect">
            <a:avLst>
              <a:gd name="adj" fmla="val 8716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24" name="Text 18"/>
          <p:cNvSpPr/>
          <p:nvPr/>
        </p:nvSpPr>
        <p:spPr>
          <a:xfrm>
            <a:off x="7034419" y="5944731"/>
            <a:ext cx="4375942" cy="6208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kern="0" spc="-2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Зона </a:t>
            </a:r>
            <a:r>
              <a:rPr lang="en-US" sz="1200" kern="0" spc="-21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карантина</a:t>
            </a:r>
            <a:r>
              <a:rPr lang="en-US" sz="1200" kern="0" spc="-2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21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</a:t>
            </a:r>
            <a:r>
              <a:rPr lang="en-US" sz="1200" kern="0" spc="-2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не склад забытых </a:t>
            </a:r>
            <a:r>
              <a:rPr lang="en-US" sz="1200" kern="0" spc="-21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вещей</a:t>
            </a:r>
            <a:r>
              <a:rPr lang="en-US" sz="1200" kern="0" spc="-2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br>
              <a:rPr lang="ru-RU" sz="1200" kern="0" spc="-2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 инструмент принятия решений с </a:t>
            </a:r>
            <a:r>
              <a:rPr lang="en-US" sz="1200" kern="0" spc="-21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чёткими</a:t>
            </a:r>
            <a:r>
              <a:rPr lang="en-US" sz="1200" kern="0" spc="-2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1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сроками</a:t>
            </a:r>
            <a:br>
              <a:rPr lang="ru-RU" sz="1200" kern="0" spc="-2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ответственными лицами.</a:t>
            </a:r>
            <a:endParaRPr lang="en-US" sz="1200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97928AB-0451-BC14-AAB2-A6DE93D49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sp>
        <p:nvSpPr>
          <p:cNvPr id="30" name="Shape 0">
            <a:extLst>
              <a:ext uri="{FF2B5EF4-FFF2-40B4-BE49-F238E27FC236}">
                <a16:creationId xmlns:a16="http://schemas.microsoft.com/office/drawing/2014/main" id="{01EAF7BB-BF8F-2602-7676-D1B4BC39B93C}"/>
              </a:ext>
            </a:extLst>
          </p:cNvPr>
          <p:cNvSpPr/>
          <p:nvPr/>
        </p:nvSpPr>
        <p:spPr>
          <a:xfrm>
            <a:off x="661476" y="1231225"/>
            <a:ext cx="1207964" cy="513555"/>
          </a:xfrm>
          <a:prstGeom prst="roundRect">
            <a:avLst>
              <a:gd name="adj" fmla="val 22101"/>
            </a:avLst>
          </a:prstGeom>
          <a:solidFill>
            <a:srgbClr val="0A004D"/>
          </a:solidFill>
          <a:ln/>
        </p:spPr>
      </p:sp>
      <p:sp>
        <p:nvSpPr>
          <p:cNvPr id="32" name="Text 1">
            <a:extLst>
              <a:ext uri="{FF2B5EF4-FFF2-40B4-BE49-F238E27FC236}">
                <a16:creationId xmlns:a16="http://schemas.microsoft.com/office/drawing/2014/main" id="{E02FBED0-BB65-2FB7-2331-4B15CDE317D5}"/>
              </a:ext>
            </a:extLst>
          </p:cNvPr>
          <p:cNvSpPr/>
          <p:nvPr/>
        </p:nvSpPr>
        <p:spPr>
          <a:xfrm>
            <a:off x="730926" y="1291946"/>
            <a:ext cx="831173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</a:rPr>
              <a:t>ШАГ 1</a:t>
            </a:r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CA141BA8-DA74-E786-B1C5-C23B8E47CFEC}"/>
              </a:ext>
            </a:extLst>
          </p:cNvPr>
          <p:cNvSpPr/>
          <p:nvPr/>
        </p:nvSpPr>
        <p:spPr>
          <a:xfrm>
            <a:off x="2348747" y="1279020"/>
            <a:ext cx="10868745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r>
              <a:rPr lang="ru-RU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 – </a:t>
            </a:r>
            <a:r>
              <a:rPr lang="en-US" sz="2800" b="1" kern="0" spc="-68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Сортировка</a:t>
            </a:r>
            <a:endParaRPr lang="en-US" sz="2800" dirty="0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39123FC-4D47-6DFB-0A33-10396429C9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480" t="33111" r="4032" b="40141"/>
          <a:stretch>
            <a:fillRect/>
          </a:stretch>
        </p:blipFill>
        <p:spPr>
          <a:xfrm>
            <a:off x="6285667" y="6028624"/>
            <a:ext cx="444567" cy="4489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661477" y="1925456"/>
            <a:ext cx="10868745" cy="481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Порядок не должен быть искусственным или </a:t>
            </a: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навязанным</a:t>
            </a: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br>
              <a:rPr lang="ru-RU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Главная</a:t>
            </a: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цель</a:t>
            </a: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b="1" kern="0" spc="-20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удобство</a:t>
            </a:r>
            <a:r>
              <a:rPr lang="en-US" sz="1200" b="1" kern="0" spc="-2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использования предметов</a:t>
            </a: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при котором любой инструмент или материал можно найти не более чем за 30 </a:t>
            </a: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секунд</a:t>
            </a:r>
            <a:r>
              <a:rPr lang="ru-RU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303157" y="2648263"/>
            <a:ext cx="4333219" cy="236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Цветовая маркировка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61477" y="3010092"/>
            <a:ext cx="5376232" cy="520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Разным группам предметов назначаются разные </a:t>
            </a: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цвета</a:t>
            </a: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6350824" y="2648263"/>
            <a:ext cx="4333219" cy="236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Оконтуривание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5709144" y="3010092"/>
            <a:ext cx="5821078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Оптимальное место хранения каждого предмета обозначается </a:t>
            </a: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его</a:t>
            </a: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контуром</a:t>
            </a:r>
            <a:r>
              <a:rPr lang="ru-RU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1303156" y="3609591"/>
            <a:ext cx="4333219" cy="236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Метод трафаретов</a:t>
            </a:r>
            <a:endParaRPr lang="en-US" sz="1400" dirty="0"/>
          </a:p>
        </p:txBody>
      </p:sp>
      <p:sp>
        <p:nvSpPr>
          <p:cNvPr id="14" name="Text 9"/>
          <p:cNvSpPr/>
          <p:nvPr/>
        </p:nvSpPr>
        <p:spPr>
          <a:xfrm>
            <a:off x="661476" y="3971420"/>
            <a:ext cx="5376232" cy="520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Предмет идеально ложится в подготовленное для него гнездо, исключая возможность разместить его в другом </a:t>
            </a: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месте</a:t>
            </a: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br>
              <a:rPr lang="ru-RU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Предпочтителен</a:t>
            </a: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для горизонтального размещения предметов.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6350823" y="3609591"/>
            <a:ext cx="4333219" cy="236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Метод теней</a:t>
            </a:r>
            <a:endParaRPr lang="en-US" sz="1400" dirty="0"/>
          </a:p>
        </p:txBody>
      </p:sp>
      <p:sp>
        <p:nvSpPr>
          <p:cNvPr id="17" name="Text 11"/>
          <p:cNvSpPr/>
          <p:nvPr/>
        </p:nvSpPr>
        <p:spPr>
          <a:xfrm>
            <a:off x="5709143" y="3971420"/>
            <a:ext cx="5376232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Контур и «тень» предмета выделяется цветом на фоне панели хранения. Предпочтителен для вертикального размещения инструментов на стендах и щитах.</a:t>
            </a:r>
            <a:endParaRPr lang="en-US" sz="1200" dirty="0"/>
          </a:p>
        </p:txBody>
      </p:sp>
      <p:sp>
        <p:nvSpPr>
          <p:cNvPr id="19" name="Text 12"/>
          <p:cNvSpPr/>
          <p:nvPr/>
        </p:nvSpPr>
        <p:spPr>
          <a:xfrm>
            <a:off x="1303156" y="4931345"/>
            <a:ext cx="4333219" cy="236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Маркировка краской</a:t>
            </a:r>
            <a:endParaRPr lang="en-US" sz="1400" dirty="0"/>
          </a:p>
        </p:txBody>
      </p:sp>
      <p:sp>
        <p:nvSpPr>
          <p:cNvPr id="20" name="Text 13"/>
          <p:cNvSpPr/>
          <p:nvPr/>
        </p:nvSpPr>
        <p:spPr>
          <a:xfrm>
            <a:off x="661476" y="5293175"/>
            <a:ext cx="5376232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Зоны размещения крупных предметов, </a:t>
            </a: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оборудования</a:t>
            </a:r>
            <a:br>
              <a:rPr lang="ru-RU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материалов обозначаются непосредственно на полу. Предпочтительно для </a:t>
            </a: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хранения напольного уровня.</a:t>
            </a:r>
            <a:endParaRPr lang="en-US" sz="1200" dirty="0"/>
          </a:p>
        </p:txBody>
      </p:sp>
      <p:sp>
        <p:nvSpPr>
          <p:cNvPr id="22" name="Text 14"/>
          <p:cNvSpPr/>
          <p:nvPr/>
        </p:nvSpPr>
        <p:spPr>
          <a:xfrm>
            <a:off x="6350823" y="4931345"/>
            <a:ext cx="4333219" cy="236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Метод дорожных знаков</a:t>
            </a:r>
            <a:endParaRPr lang="en-US" sz="1400" dirty="0"/>
          </a:p>
        </p:txBody>
      </p:sp>
      <p:sp>
        <p:nvSpPr>
          <p:cNvPr id="23" name="Text 15"/>
          <p:cNvSpPr/>
          <p:nvPr/>
        </p:nvSpPr>
        <p:spPr>
          <a:xfrm>
            <a:off x="5709143" y="5293175"/>
            <a:ext cx="5376232" cy="5208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предмете наносится маркировка с указанием места его </a:t>
            </a: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хранения</a:t>
            </a: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br>
              <a:rPr lang="ru-RU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месте </a:t>
            </a: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хранения</a:t>
            </a: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20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маркировка</a:t>
            </a: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предмета, который должен там находиться, с указанием допустимого количества единиц.</a:t>
            </a:r>
            <a:endParaRPr lang="en-US" sz="1200" dirty="0"/>
          </a:p>
        </p:txBody>
      </p:sp>
      <p:sp>
        <p:nvSpPr>
          <p:cNvPr id="24" name="Text 16"/>
          <p:cNvSpPr/>
          <p:nvPr/>
        </p:nvSpPr>
        <p:spPr>
          <a:xfrm>
            <a:off x="661476" y="6152183"/>
            <a:ext cx="10868745" cy="347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Выбор методов разметки и расположения предметов должен обеспечивать </a:t>
            </a:r>
            <a:r>
              <a:rPr lang="en-US" sz="1200" b="1" kern="0" spc="-20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быстрый и лёгкий доступ</a:t>
            </a:r>
            <a:r>
              <a:rPr lang="en-US" sz="1200" kern="0" spc="-2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к предметам, минимальное расстояние до часто используемых инструментов и исключение редко используемых предметов из основной рабочей зоны для высвобождения пространства.</a:t>
            </a:r>
            <a:endParaRPr lang="en-US" sz="1200" dirty="0"/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1B29C2E7-731F-04B1-4D00-89A962CDF8AE}"/>
              </a:ext>
            </a:extLst>
          </p:cNvPr>
          <p:cNvSpPr/>
          <p:nvPr/>
        </p:nvSpPr>
        <p:spPr>
          <a:xfrm>
            <a:off x="661476" y="1231225"/>
            <a:ext cx="1207964" cy="513555"/>
          </a:xfrm>
          <a:prstGeom prst="roundRect">
            <a:avLst>
              <a:gd name="adj" fmla="val 22101"/>
            </a:avLst>
          </a:prstGeom>
          <a:solidFill>
            <a:srgbClr val="0A004D"/>
          </a:solidFill>
          <a:ln/>
        </p:spPr>
      </p:sp>
      <p:sp>
        <p:nvSpPr>
          <p:cNvPr id="26" name="Text 1">
            <a:extLst>
              <a:ext uri="{FF2B5EF4-FFF2-40B4-BE49-F238E27FC236}">
                <a16:creationId xmlns:a16="http://schemas.microsoft.com/office/drawing/2014/main" id="{E5AF6999-7636-01D8-1B63-1ACADF6892F2}"/>
              </a:ext>
            </a:extLst>
          </p:cNvPr>
          <p:cNvSpPr/>
          <p:nvPr/>
        </p:nvSpPr>
        <p:spPr>
          <a:xfrm>
            <a:off x="730926" y="1291946"/>
            <a:ext cx="831173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</a:rPr>
              <a:t>ШАГ </a:t>
            </a:r>
            <a:r>
              <a:rPr lang="ru-RU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</a:rPr>
              <a:t>2</a:t>
            </a:r>
            <a:endParaRPr lang="en-US" sz="2800" b="1" kern="0" spc="-68" dirty="0">
              <a:solidFill>
                <a:srgbClr val="FFFFFF"/>
              </a:solidFill>
              <a:latin typeface="Inter Bold" pitchFamily="34" charset="0"/>
              <a:ea typeface="Inter Bold" pitchFamily="34" charset="-122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12A4D883-C73E-0E37-D7B6-DA107B9BC953}"/>
              </a:ext>
            </a:extLst>
          </p:cNvPr>
          <p:cNvSpPr/>
          <p:nvPr/>
        </p:nvSpPr>
        <p:spPr>
          <a:xfrm>
            <a:off x="2348747" y="1279020"/>
            <a:ext cx="10868745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2С – </a:t>
            </a:r>
            <a:r>
              <a:rPr lang="en-US" sz="2800" b="1" kern="0" spc="-68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Со</a:t>
            </a:r>
            <a:r>
              <a:rPr lang="ru-RU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блюдение порядка</a:t>
            </a:r>
            <a:endParaRPr lang="en-US" sz="2800" dirty="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26DFF87-7C9A-5D18-E6E4-D6AE8EADF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8ABC2C8-9644-A51B-0DF5-F76C247A8C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469" r="95703">
                        <a14:foregroundMark x1="23926" y1="40625" x2="13965" y2="40332"/>
                        <a14:foregroundMark x1="13965" y1="40332" x2="19238" y2="49316"/>
                        <a14:foregroundMark x1="19238" y1="49316" x2="20996" y2="48633"/>
                        <a14:foregroundMark x1="5469" y1="35352" x2="5664" y2="47852"/>
                        <a14:foregroundMark x1="84375" y1="43066" x2="79883" y2="49512"/>
                        <a14:foregroundMark x1="79883" y1="49512" x2="88281" y2="49805"/>
                        <a14:foregroundMark x1="88281" y1="49805" x2="88086" y2="41699"/>
                        <a14:foregroundMark x1="94043" y1="33691" x2="95703" y2="430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046" r="66447" b="35056"/>
          <a:stretch>
            <a:fillRect/>
          </a:stretch>
        </p:blipFill>
        <p:spPr>
          <a:xfrm>
            <a:off x="583816" y="2494622"/>
            <a:ext cx="522808" cy="590511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F6F0CA0-D3B5-EC1F-3639-6CEC0EF84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469" r="95703">
                        <a14:foregroundMark x1="23926" y1="40625" x2="13965" y2="40332"/>
                        <a14:foregroundMark x1="13965" y1="40332" x2="19238" y2="49316"/>
                        <a14:foregroundMark x1="19238" y1="49316" x2="20996" y2="48633"/>
                        <a14:foregroundMark x1="5469" y1="35352" x2="5664" y2="47852"/>
                        <a14:foregroundMark x1="84375" y1="43066" x2="79883" y2="49512"/>
                        <a14:foregroundMark x1="79883" y1="49512" x2="88281" y2="49805"/>
                        <a14:foregroundMark x1="88281" y1="49805" x2="88086" y2="41699"/>
                        <a14:foregroundMark x1="94043" y1="33691" x2="95703" y2="430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46" t="27046" r="34115" b="35056"/>
          <a:stretch>
            <a:fillRect/>
          </a:stretch>
        </p:blipFill>
        <p:spPr>
          <a:xfrm>
            <a:off x="5709143" y="2412851"/>
            <a:ext cx="508555" cy="59597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9D9B774-5CF2-3EFE-BACE-AF0C46F097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1" b="89844" l="5176" r="95020">
                        <a14:foregroundMark x1="22168" y1="39551" x2="12695" y2="39355"/>
                        <a14:foregroundMark x1="12695" y1="39355" x2="14648" y2="47461"/>
                        <a14:foregroundMark x1="14648" y1="47461" x2="18848" y2="41406"/>
                        <a14:foregroundMark x1="11523" y1="37500" x2="5176" y2="40625"/>
                        <a14:foregroundMark x1="5176" y1="40625" x2="5176" y2="47754"/>
                        <a14:foregroundMark x1="5176" y1="47754" x2="5957" y2="49609"/>
                        <a14:foregroundMark x1="92480" y1="43945" x2="81348" y2="37988"/>
                        <a14:foregroundMark x1="81348" y1="37988" x2="70215" y2="42969"/>
                        <a14:foregroundMark x1="70215" y1="42969" x2="72559" y2="49707"/>
                        <a14:foregroundMark x1="72559" y1="49707" x2="87109" y2="51074"/>
                        <a14:foregroundMark x1="87109" y1="51074" x2="91406" y2="44434"/>
                        <a14:foregroundMark x1="91406" y1="44434" x2="91602" y2="42480"/>
                        <a14:foregroundMark x1="95020" y1="54785" x2="94922" y2="55371"/>
                        <a14:foregroundMark x1="94629" y1="51660" x2="94629" y2="516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742" t="25126" r="35109" b="33165"/>
          <a:stretch>
            <a:fillRect/>
          </a:stretch>
        </p:blipFill>
        <p:spPr>
          <a:xfrm>
            <a:off x="616009" y="4678895"/>
            <a:ext cx="508555" cy="680968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AB3F250D-76D0-78D8-381C-A925FED7B5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469" r="95703">
                        <a14:foregroundMark x1="23926" y1="40625" x2="13965" y2="40332"/>
                        <a14:foregroundMark x1="13965" y1="40332" x2="19238" y2="49316"/>
                        <a14:foregroundMark x1="19238" y1="49316" x2="20996" y2="48633"/>
                        <a14:foregroundMark x1="5469" y1="35352" x2="5664" y2="47852"/>
                        <a14:foregroundMark x1="84375" y1="43066" x2="79883" y2="49512"/>
                        <a14:foregroundMark x1="79883" y1="49512" x2="88281" y2="49805"/>
                        <a14:foregroundMark x1="88281" y1="49805" x2="88086" y2="41699"/>
                        <a14:foregroundMark x1="94043" y1="33691" x2="95703" y2="430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403" t="27046" b="35056"/>
          <a:stretch>
            <a:fillRect/>
          </a:stretch>
        </p:blipFill>
        <p:spPr>
          <a:xfrm>
            <a:off x="633900" y="3452216"/>
            <a:ext cx="512612" cy="59597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BD45ED52-AD2E-5969-D5E8-7069FE8E40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1" b="89844" l="5176" r="95020">
                        <a14:foregroundMark x1="22168" y1="39551" x2="12695" y2="39355"/>
                        <a14:foregroundMark x1="12695" y1="39355" x2="14648" y2="47461"/>
                        <a14:foregroundMark x1="14648" y1="47461" x2="18848" y2="41406"/>
                        <a14:foregroundMark x1="11523" y1="37500" x2="5176" y2="40625"/>
                        <a14:foregroundMark x1="5176" y1="40625" x2="5176" y2="47754"/>
                        <a14:foregroundMark x1="5176" y1="47754" x2="5957" y2="49609"/>
                        <a14:foregroundMark x1="92480" y1="43945" x2="81348" y2="37988"/>
                        <a14:foregroundMark x1="81348" y1="37988" x2="70215" y2="42969"/>
                        <a14:foregroundMark x1="70215" y1="42969" x2="72559" y2="49707"/>
                        <a14:foregroundMark x1="72559" y1="49707" x2="87109" y2="51074"/>
                        <a14:foregroundMark x1="87109" y1="51074" x2="91406" y2="44434"/>
                        <a14:foregroundMark x1="91406" y1="44434" x2="91602" y2="42480"/>
                        <a14:foregroundMark x1="95020" y1="54785" x2="94922" y2="55371"/>
                        <a14:foregroundMark x1="94629" y1="51660" x2="94629" y2="516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126" r="66301" b="33165"/>
          <a:stretch>
            <a:fillRect/>
          </a:stretch>
        </p:blipFill>
        <p:spPr>
          <a:xfrm>
            <a:off x="5634797" y="3379350"/>
            <a:ext cx="550189" cy="680968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E7D19EDD-7148-C8B4-EE8A-42704E6F74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1" b="89844" l="5176" r="95020">
                        <a14:foregroundMark x1="22168" y1="39551" x2="12695" y2="39355"/>
                        <a14:foregroundMark x1="12695" y1="39355" x2="14648" y2="47461"/>
                        <a14:foregroundMark x1="14648" y1="47461" x2="18848" y2="41406"/>
                        <a14:foregroundMark x1="11523" y1="37500" x2="5176" y2="40625"/>
                        <a14:foregroundMark x1="5176" y1="40625" x2="5176" y2="47754"/>
                        <a14:foregroundMark x1="5176" y1="47754" x2="5957" y2="49609"/>
                        <a14:foregroundMark x1="92480" y1="43945" x2="81348" y2="37988"/>
                        <a14:foregroundMark x1="81348" y1="37988" x2="70215" y2="42969"/>
                        <a14:foregroundMark x1="70215" y1="42969" x2="72559" y2="49707"/>
                        <a14:foregroundMark x1="72559" y1="49707" x2="87109" y2="51074"/>
                        <a14:foregroundMark x1="87109" y1="51074" x2="91406" y2="44434"/>
                        <a14:foregroundMark x1="91406" y1="44434" x2="91602" y2="42480"/>
                        <a14:foregroundMark x1="95020" y1="54785" x2="94922" y2="55371"/>
                        <a14:foregroundMark x1="94629" y1="51660" x2="94629" y2="516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497" t="25126" b="33165"/>
          <a:stretch>
            <a:fillRect/>
          </a:stretch>
        </p:blipFill>
        <p:spPr>
          <a:xfrm>
            <a:off x="5681759" y="4678895"/>
            <a:ext cx="563321" cy="6809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727379" y="1910423"/>
            <a:ext cx="10868745" cy="980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Уборка и содержание в чистоте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b="1" kern="0" spc="-2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ежедневный, контролируемый процесс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а не разовое мероприятие. Суть третьего шага заключается не столько в непосредственной уборке зон проведения работ, сколько в формировании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процессов, которые </a:t>
            </a:r>
            <a:r>
              <a:rPr lang="en-US" sz="1200" b="1" kern="0" spc="-2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минимизируют и исключают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их загрязнение. Для этих целей используются три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принципа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«3</a:t>
            </a:r>
            <a: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»: </a:t>
            </a:r>
            <a:r>
              <a:rPr lang="en-US" sz="1200" b="1" kern="0" spc="-25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Локализация, Ликвидация и Профилактика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61475" y="2787127"/>
            <a:ext cx="3523368" cy="3573859"/>
          </a:xfrm>
          <a:prstGeom prst="roundRect">
            <a:avLst>
              <a:gd name="adj" fmla="val 1873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7" name="Text 5"/>
          <p:cNvSpPr/>
          <p:nvPr/>
        </p:nvSpPr>
        <p:spPr>
          <a:xfrm>
            <a:off x="1314165" y="2950541"/>
            <a:ext cx="2385546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kern="0" spc="-46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Локализация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13115" y="3356120"/>
            <a:ext cx="3196550" cy="26604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3000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Поиск загрязнённых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очагов загрязнения</a:t>
            </a:r>
            <a:endParaRPr lang="en-US" sz="1200" dirty="0"/>
          </a:p>
          <a:p>
            <a:pPr marL="243840" indent="-243840" algn="l">
              <a:lnSpc>
                <a:spcPct val="13000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Выявление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причин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загрязнений</a:t>
            </a:r>
            <a:b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их устранение у источника</a:t>
            </a:r>
            <a:endParaRPr lang="en-US" sz="1200" dirty="0"/>
          </a:p>
          <a:p>
            <a:pPr marL="243840" indent="-243840" algn="l">
              <a:lnSpc>
                <a:spcPct val="13000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Сокращение интенсивности загрязнений</a:t>
            </a:r>
            <a:endParaRPr lang="en-US" sz="1200" dirty="0"/>
          </a:p>
          <a:p>
            <a:pPr marL="243840" indent="-243840" algn="l">
              <a:lnSpc>
                <a:spcPct val="13000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Уменьшение количества зон, подверженных загрязнению</a:t>
            </a:r>
            <a:endParaRPr lang="en-US" sz="1200" dirty="0"/>
          </a:p>
          <a:p>
            <a:pPr marL="243840" indent="-243840" algn="l">
              <a:lnSpc>
                <a:spcPct val="13000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Повышение эффективности и скорости уборки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34064" y="2787127"/>
            <a:ext cx="3523467" cy="3573859"/>
          </a:xfrm>
          <a:prstGeom prst="roundRect">
            <a:avLst>
              <a:gd name="adj" fmla="val 1873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0" name="Text 8"/>
          <p:cNvSpPr/>
          <p:nvPr/>
        </p:nvSpPr>
        <p:spPr>
          <a:xfrm>
            <a:off x="4986755" y="2950541"/>
            <a:ext cx="2385620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kern="0" spc="-46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Ликвидация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85704" y="3356120"/>
            <a:ext cx="3196649" cy="29056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3000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Устранение труднодоступных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b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где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скапливается грязь</a:t>
            </a:r>
            <a:endParaRPr lang="en-US" sz="1200" dirty="0"/>
          </a:p>
          <a:p>
            <a:pPr marL="243840" indent="-243840" algn="l">
              <a:lnSpc>
                <a:spcPct val="130000"/>
              </a:lnSpc>
              <a:buSzPct val="100000"/>
              <a:buChar char="•"/>
            </a:pP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Использование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приспособлений</a:t>
            </a:r>
            <a:b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средств механизации для уборки</a:t>
            </a:r>
            <a:endParaRPr lang="en-US" sz="1200" dirty="0"/>
          </a:p>
          <a:p>
            <a:pPr marL="243840" indent="-243840" algn="l">
              <a:lnSpc>
                <a:spcPct val="13000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Поиск и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устранение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опасных</a:t>
            </a:r>
            <a:b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факторов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среды</a:t>
            </a:r>
            <a:endParaRPr lang="en-US" sz="1200" dirty="0"/>
          </a:p>
          <a:p>
            <a:pPr marL="243840" indent="-243840" algn="l">
              <a:lnSpc>
                <a:spcPct val="13000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Маркировка факторов, которые невозможно устранить немедленно</a:t>
            </a:r>
            <a:endParaRPr lang="en-US" sz="1200" dirty="0"/>
          </a:p>
          <a:p>
            <a:pPr marL="243840" indent="-243840" algn="l">
              <a:lnSpc>
                <a:spcPct val="13000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Поиск и устранение неисправностей оборудования как источников загрязнения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06753" y="2787127"/>
            <a:ext cx="3523368" cy="3573859"/>
          </a:xfrm>
          <a:prstGeom prst="roundRect">
            <a:avLst>
              <a:gd name="adj" fmla="val 1873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3" name="Text 11"/>
          <p:cNvSpPr/>
          <p:nvPr/>
        </p:nvSpPr>
        <p:spPr>
          <a:xfrm>
            <a:off x="8659443" y="2950541"/>
            <a:ext cx="2385546" cy="251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kern="0" spc="-46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Профилактика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258393" y="3356120"/>
            <a:ext cx="3196550" cy="26082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3000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Регулярная уборка зон проведения работ и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b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утверждённому графику</a:t>
            </a:r>
            <a:endParaRPr lang="en-US" sz="1200" dirty="0"/>
          </a:p>
          <a:p>
            <a:pPr marL="243840" indent="-243840" algn="l">
              <a:lnSpc>
                <a:spcPct val="13000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Уборка, чистка и обслуживание оборудования,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инструментов</a:t>
            </a:r>
            <a:b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приспособлений</a:t>
            </a:r>
            <a:endParaRPr lang="en-US" sz="1200" dirty="0"/>
          </a:p>
          <a:p>
            <a:pPr marL="243840" indent="-243840" algn="l">
              <a:lnSpc>
                <a:spcPct val="13000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Систематический поиск и устранение причин загрязнений</a:t>
            </a:r>
            <a:endParaRPr lang="en-US" sz="1200" dirty="0"/>
          </a:p>
          <a:p>
            <a:pPr marL="243840" indent="-243840" algn="l">
              <a:lnSpc>
                <a:spcPct val="130000"/>
              </a:lnSpc>
              <a:buSzPct val="100000"/>
              <a:buChar char="•"/>
            </a:pP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Формирование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культуры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чистоты</a:t>
            </a:r>
            <a:b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нормы поведения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</a:t>
            </a:r>
            <a:r>
              <a:rPr lang="en-US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рабочем</a:t>
            </a:r>
            <a:br>
              <a:rPr lang="ru-RU" sz="1200" kern="0" spc="-25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25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месте</a:t>
            </a:r>
            <a:endParaRPr lang="en-US" sz="1200" dirty="0"/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2E59D933-616F-EFE6-C1C8-3372DFBC5EC5}"/>
              </a:ext>
            </a:extLst>
          </p:cNvPr>
          <p:cNvSpPr/>
          <p:nvPr/>
        </p:nvSpPr>
        <p:spPr>
          <a:xfrm>
            <a:off x="661476" y="1233829"/>
            <a:ext cx="1207964" cy="513555"/>
          </a:xfrm>
          <a:prstGeom prst="roundRect">
            <a:avLst>
              <a:gd name="adj" fmla="val 22101"/>
            </a:avLst>
          </a:prstGeom>
          <a:solidFill>
            <a:srgbClr val="0A004D"/>
          </a:solidFill>
          <a:ln/>
        </p:spPr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39603577-26A3-96FA-73B0-BEE68AD070D7}"/>
              </a:ext>
            </a:extLst>
          </p:cNvPr>
          <p:cNvSpPr/>
          <p:nvPr/>
        </p:nvSpPr>
        <p:spPr>
          <a:xfrm>
            <a:off x="730926" y="1294550"/>
            <a:ext cx="831173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</a:rPr>
              <a:t>ШАГ </a:t>
            </a:r>
            <a:r>
              <a:rPr lang="ru-RU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</a:rPr>
              <a:t>3</a:t>
            </a:r>
            <a:endParaRPr lang="en-US" sz="2800" b="1" kern="0" spc="-68" dirty="0">
              <a:solidFill>
                <a:srgbClr val="FFFFFF"/>
              </a:solidFill>
              <a:latin typeface="Inter Bold" pitchFamily="34" charset="0"/>
              <a:ea typeface="Inter Bold" pitchFamily="34" charset="-122"/>
            </a:endParaRPr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3DA0F877-8A4D-91D6-37DF-A352A79DCD34}"/>
              </a:ext>
            </a:extLst>
          </p:cNvPr>
          <p:cNvSpPr/>
          <p:nvPr/>
        </p:nvSpPr>
        <p:spPr>
          <a:xfrm>
            <a:off x="2348747" y="1281624"/>
            <a:ext cx="10868745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3С – </a:t>
            </a:r>
            <a:r>
              <a:rPr lang="en-US" sz="2800" b="1" kern="0" spc="-68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Со</a:t>
            </a:r>
            <a:r>
              <a:rPr lang="ru-RU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держание в чистоте</a:t>
            </a:r>
            <a:endParaRPr lang="en-US" sz="280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26FF9FD-CC90-59B5-A041-36B35C4CF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98D7BDE-9259-1F6C-CE52-37F99BDE4E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5313">
                        <a14:foregroundMark x1="25195" y1="39160" x2="13672" y2="38477"/>
                        <a14:foregroundMark x1="13672" y1="38477" x2="20605" y2="52734"/>
                        <a14:foregroundMark x1="20605" y1="52734" x2="26465" y2="47656"/>
                        <a14:foregroundMark x1="26465" y1="47656" x2="26172" y2="45898"/>
                        <a14:foregroundMark x1="79492" y1="39551" x2="77441" y2="47070"/>
                        <a14:foregroundMark x1="77441" y1="47070" x2="86523" y2="42480"/>
                        <a14:foregroundMark x1="86523" y1="42480" x2="74707" y2="39355"/>
                        <a14:foregroundMark x1="74707" y1="39355" x2="73438" y2="40918"/>
                        <a14:foregroundMark x1="95313" y1="58105" x2="94238" y2="45215"/>
                        <a14:foregroundMark x1="5566" y1="53516" x2="7031" y2="458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453" r="65976" b="33200"/>
          <a:stretch>
            <a:fillRect/>
          </a:stretch>
        </p:blipFill>
        <p:spPr>
          <a:xfrm>
            <a:off x="685721" y="2798815"/>
            <a:ext cx="480894" cy="58440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E309265-B091-59BA-4161-3F398764B0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1" b="89844" l="5566" r="95313">
                        <a14:foregroundMark x1="25195" y1="39160" x2="13672" y2="38477"/>
                        <a14:foregroundMark x1="13672" y1="38477" x2="20605" y2="52734"/>
                        <a14:foregroundMark x1="20605" y1="52734" x2="26465" y2="47656"/>
                        <a14:foregroundMark x1="26465" y1="47656" x2="26172" y2="45898"/>
                        <a14:foregroundMark x1="79492" y1="39551" x2="77441" y2="47070"/>
                        <a14:foregroundMark x1="77441" y1="47070" x2="86523" y2="42480"/>
                        <a14:foregroundMark x1="86523" y1="42480" x2="74707" y2="39355"/>
                        <a14:foregroundMark x1="74707" y1="39355" x2="73438" y2="40918"/>
                        <a14:foregroundMark x1="95313" y1="58105" x2="94238" y2="45215"/>
                        <a14:foregroundMark x1="5566" y1="53516" x2="7031" y2="458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934" t="25453" r="34179" b="33200"/>
          <a:stretch>
            <a:fillRect/>
          </a:stretch>
        </p:blipFill>
        <p:spPr>
          <a:xfrm>
            <a:off x="4387601" y="2809303"/>
            <a:ext cx="450688" cy="58440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DCEE65D-A50C-980A-C4BE-8992267F29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1" b="89844" l="4395" r="94531">
                        <a14:foregroundMark x1="29395" y1="51953" x2="22559" y2="38867"/>
                        <a14:foregroundMark x1="22559" y1="38867" x2="14551" y2="44727"/>
                        <a14:foregroundMark x1="14551" y1="44727" x2="18848" y2="50293"/>
                        <a14:foregroundMark x1="18848" y1="50293" x2="18848" y2="50195"/>
                        <a14:foregroundMark x1="4395" y1="35840" x2="4395" y2="50488"/>
                        <a14:foregroundMark x1="86719" y1="41797" x2="74219" y2="47363"/>
                        <a14:foregroundMark x1="74219" y1="47363" x2="82617" y2="54395"/>
                        <a14:foregroundMark x1="82617" y1="54395" x2="87793" y2="46582"/>
                        <a14:foregroundMark x1="87793" y1="46582" x2="87012" y2="45020"/>
                        <a14:foregroundMark x1="94531" y1="42578" x2="94336" y2="50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606" t="27494" r="34179" b="33585"/>
          <a:stretch>
            <a:fillRect/>
          </a:stretch>
        </p:blipFill>
        <p:spPr>
          <a:xfrm>
            <a:off x="8059902" y="2817324"/>
            <a:ext cx="483726" cy="5844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661474" y="1885043"/>
            <a:ext cx="10868745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Стандартизация достигнутых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результатов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инструмент, позволяющий не только сохранить достигнутый уровень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организации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br>
              <a:rPr lang="ru-RU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продолжить развитие системы, </a:t>
            </a:r>
            <a:r>
              <a:rPr lang="en-US" sz="1200" b="1" kern="0" spc="-1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исключив возврат в исходное состояние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Стандартизация представляет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собой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унифицированный</a:t>
            </a:r>
            <a:br>
              <a:rPr lang="ru-RU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подход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к исполнению заданий и процедур, делая 5С неотъемлемой частью бизнес-процессов компании.</a:t>
            </a:r>
            <a:endParaRPr lang="en-US" sz="12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529" y="2517490"/>
            <a:ext cx="7064595" cy="218865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594504" y="3798573"/>
            <a:ext cx="1587096" cy="3571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b="1" kern="0" spc="-36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Ответственность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762020" y="4044957"/>
            <a:ext cx="1238333" cy="378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86000"/>
              </a:lnSpc>
              <a:buNone/>
            </a:pP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Назначьте ответственных по зонам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276220" y="3785793"/>
            <a:ext cx="1238333" cy="191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b="1" kern="0" spc="-36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Контроль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101840" y="4030150"/>
            <a:ext cx="1587095" cy="378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86000"/>
              </a:lnSpc>
              <a:buNone/>
            </a:pP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Проводите регулярные аудиты зон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532977" y="2725389"/>
            <a:ext cx="1238333" cy="191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b="1" kern="0" spc="-36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Ежедневно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532977" y="2988304"/>
            <a:ext cx="1238333" cy="378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86000"/>
              </a:lnSpc>
              <a:buNone/>
            </a:pP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Включите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5</a:t>
            </a:r>
            <a:r>
              <a:rPr lang="ru-RU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рабочие обязанности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61475" y="4756565"/>
            <a:ext cx="5303308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Что должно быть разработано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61475" y="5069890"/>
            <a:ext cx="5303308" cy="162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62560" indent="-162560" algn="l">
              <a:lnSpc>
                <a:spcPct val="110000"/>
              </a:lnSpc>
              <a:buSzPct val="100000"/>
              <a:buChar char="•"/>
            </a:pPr>
            <a:r>
              <a:rPr lang="en-US" sz="1200" b="1" kern="0" spc="-1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Стандарты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выполнения каждого из пяти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шагов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СИСТЕМЫ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5</a:t>
            </a:r>
            <a:r>
              <a:rPr lang="ru-RU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</a:t>
            </a:r>
            <a:br>
              <a:rPr lang="ru-RU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конкретными критериями оценки</a:t>
            </a:r>
            <a:endParaRPr lang="en-US" sz="1200" dirty="0"/>
          </a:p>
          <a:p>
            <a:pPr marL="162560" indent="-162560" algn="l">
              <a:lnSpc>
                <a:spcPct val="110000"/>
              </a:lnSpc>
              <a:buSzPct val="100000"/>
              <a:buChar char="•"/>
            </a:pPr>
            <a:r>
              <a:rPr lang="en-US" sz="1200" b="1" kern="0" spc="-1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Инструкции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 наглядными схемами и фотографиями эталонного состояния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endParaRPr lang="en-US" sz="1200" dirty="0"/>
          </a:p>
          <a:p>
            <a:pPr marL="162560" indent="-162560" algn="l">
              <a:lnSpc>
                <a:spcPct val="110000"/>
              </a:lnSpc>
              <a:buSzPct val="100000"/>
              <a:buChar char="•"/>
            </a:pPr>
            <a:r>
              <a:rPr lang="en-US" sz="1200" b="1" kern="0" spc="-1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Механизм </a:t>
            </a:r>
            <a:r>
              <a:rPr lang="en-US" sz="1200" b="1" kern="0" spc="-17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контроля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чек-листы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для аудита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зон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проведения</a:t>
            </a:r>
            <a:br>
              <a:rPr lang="ru-RU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работ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endParaRPr lang="en-US" sz="1200" dirty="0"/>
          </a:p>
          <a:p>
            <a:pPr marL="162560" indent="-162560" algn="l">
              <a:lnSpc>
                <a:spcPct val="110000"/>
              </a:lnSpc>
              <a:buSzPct val="100000"/>
              <a:buChar char="•"/>
            </a:pPr>
            <a:r>
              <a:rPr lang="en-US" sz="1200" b="1" kern="0" spc="-17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Интеграция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аудита по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системе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5</a:t>
            </a:r>
            <a:r>
              <a:rPr lang="ru-RU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систему производственного контроля организации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233262" y="4756565"/>
            <a:ext cx="5303308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Почему стандартизация критична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233262" y="5069890"/>
            <a:ext cx="5303308" cy="7722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spcAft>
                <a:spcPts val="450"/>
              </a:spcAft>
              <a:buNone/>
            </a:pP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Без фиксации достигнутых результатов в стандартах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любые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лучшения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носят временный характер. Люди возвращаются к привычным паттернам поведения, и через несколько недель рабочее место снова приходит в </a:t>
            </a:r>
            <a:r>
              <a:rPr lang="en-US" sz="1200" kern="0" spc="-17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беспорядок</a:t>
            </a:r>
            <a:r>
              <a:rPr lang="en-US" sz="1200" kern="0" spc="-17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843036" y="5920690"/>
            <a:ext cx="4693533" cy="772220"/>
          </a:xfrm>
          <a:prstGeom prst="roundRect">
            <a:avLst>
              <a:gd name="adj" fmla="val 9753"/>
            </a:avLst>
          </a:prstGeom>
          <a:noFill/>
          <a:ln w="12700">
            <a:solidFill>
              <a:srgbClr val="047AC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9" name="Text 15"/>
          <p:cNvSpPr/>
          <p:nvPr/>
        </p:nvSpPr>
        <p:spPr>
          <a:xfrm>
            <a:off x="6969211" y="6010284"/>
            <a:ext cx="4459907" cy="6129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kern="0" spc="-17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Стандарты должны быть написаны просто и понятно, содержать фотографии «до» и «после» и быть доступны каждому сотруднику на рабочем месте.</a:t>
            </a:r>
            <a:endParaRPr lang="en-US" sz="1200" dirty="0"/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FE310054-B631-1BF4-FD69-3B0712DDA68C}"/>
              </a:ext>
            </a:extLst>
          </p:cNvPr>
          <p:cNvSpPr/>
          <p:nvPr/>
        </p:nvSpPr>
        <p:spPr>
          <a:xfrm>
            <a:off x="661476" y="1231225"/>
            <a:ext cx="1207964" cy="513555"/>
          </a:xfrm>
          <a:prstGeom prst="roundRect">
            <a:avLst>
              <a:gd name="adj" fmla="val 22101"/>
            </a:avLst>
          </a:prstGeom>
          <a:solidFill>
            <a:srgbClr val="0A004D"/>
          </a:solidFill>
          <a:ln/>
        </p:spPr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6A366E5E-CCDA-13FE-E955-C49E89C8AEE3}"/>
              </a:ext>
            </a:extLst>
          </p:cNvPr>
          <p:cNvSpPr/>
          <p:nvPr/>
        </p:nvSpPr>
        <p:spPr>
          <a:xfrm>
            <a:off x="730926" y="1291946"/>
            <a:ext cx="831173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</a:rPr>
              <a:t>ШАГ </a:t>
            </a:r>
            <a:r>
              <a:rPr lang="ru-RU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</a:rPr>
              <a:t>4</a:t>
            </a:r>
            <a:endParaRPr lang="en-US" sz="2800" b="1" kern="0" spc="-68" dirty="0">
              <a:solidFill>
                <a:srgbClr val="FFFFFF"/>
              </a:solidFill>
              <a:latin typeface="Inter Bold" pitchFamily="34" charset="0"/>
              <a:ea typeface="Inter Bold" pitchFamily="34" charset="-122"/>
            </a:endParaRPr>
          </a:p>
        </p:txBody>
      </p:sp>
      <p:sp>
        <p:nvSpPr>
          <p:cNvPr id="25" name="Text 2">
            <a:extLst>
              <a:ext uri="{FF2B5EF4-FFF2-40B4-BE49-F238E27FC236}">
                <a16:creationId xmlns:a16="http://schemas.microsoft.com/office/drawing/2014/main" id="{19BB970E-E70B-B8AA-6D11-3CD268AD0529}"/>
              </a:ext>
            </a:extLst>
          </p:cNvPr>
          <p:cNvSpPr/>
          <p:nvPr/>
        </p:nvSpPr>
        <p:spPr>
          <a:xfrm>
            <a:off x="2348747" y="1279020"/>
            <a:ext cx="10868745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4С – </a:t>
            </a:r>
            <a:r>
              <a:rPr lang="en-US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</a:t>
            </a:r>
            <a:r>
              <a:rPr lang="ru-RU" sz="2800" b="1" kern="0" spc="-68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тандартизация</a:t>
            </a:r>
            <a:endParaRPr lang="en-US" sz="2800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3F7614C-64DC-F1AA-FB62-F0E2E2DA0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CFBD0AA-9EAB-515E-2777-ECC97F68441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9480" t="33111" r="4032" b="40141"/>
          <a:stretch>
            <a:fillRect/>
          </a:stretch>
        </p:blipFill>
        <p:spPr>
          <a:xfrm>
            <a:off x="6310267" y="6100532"/>
            <a:ext cx="444567" cy="44891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673486" y="1840480"/>
            <a:ext cx="10868745" cy="314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Пятый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шаг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СИСТЕМЫ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5</a:t>
            </a:r>
            <a:r>
              <a:rPr lang="ru-RU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–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наиболее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важный и наиболее сложный для реализации. Его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цель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сделать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5С </a:t>
            </a:r>
            <a:r>
              <a:rPr lang="en-US" sz="1200" b="1" kern="0" spc="-18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частью корпоративной культуры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компании, сформировать у каждого сотрудника устойчивую привычку поддерживать порядок и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чистоту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48773" y="2668028"/>
            <a:ext cx="3929361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400" b="1" kern="0" spc="-3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Сортировка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90319" y="2897520"/>
            <a:ext cx="3316171" cy="5600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3000"/>
              </a:lnSpc>
              <a:buNone/>
            </a:pP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Регулярный пересмотр содержимого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зон и удаление всего лишнего</a:t>
            </a:r>
            <a:endParaRPr lang="en-US" sz="12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34824" y="2327356"/>
            <a:ext cx="2570679" cy="2547576"/>
          </a:xfrm>
          <a:prstGeom prst="rect">
            <a:avLst/>
          </a:prstGeom>
        </p:spPr>
      </p:pic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53989" y="2936394"/>
            <a:ext cx="167145" cy="16564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588157" y="2444786"/>
            <a:ext cx="3929361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Порядок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7588157" y="2674278"/>
            <a:ext cx="2927443" cy="4573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Поддержание системы хранения и маркировки в актуальном состоянии</a:t>
            </a:r>
            <a:endParaRPr lang="en-US" sz="12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58197" y="2322588"/>
            <a:ext cx="2570679" cy="2547576"/>
          </a:xfrm>
          <a:prstGeom prst="rect">
            <a:avLst/>
          </a:prstGeom>
        </p:spPr>
      </p:pic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38621" y="2782010"/>
            <a:ext cx="167145" cy="16564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646000" y="3325689"/>
            <a:ext cx="387151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Чистота</a:t>
            </a:r>
            <a:endParaRPr lang="en-US" sz="14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4318" y="2329271"/>
            <a:ext cx="2570679" cy="25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20613" y="3765863"/>
            <a:ext cx="167145" cy="165643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7588157" y="4322280"/>
            <a:ext cx="3929361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Стандартизация</a:t>
            </a:r>
            <a:endParaRPr lang="en-US" sz="1400" dirty="0"/>
          </a:p>
        </p:txBody>
      </p:sp>
      <p:sp>
        <p:nvSpPr>
          <p:cNvPr id="19" name="Text 11"/>
          <p:cNvSpPr/>
          <p:nvPr/>
        </p:nvSpPr>
        <p:spPr>
          <a:xfrm>
            <a:off x="7588157" y="4551772"/>
            <a:ext cx="4136483" cy="387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Актуализация стандартов по мере развития процессов</a:t>
            </a:r>
            <a:endParaRPr lang="en-US" sz="1200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69964" y="2362570"/>
            <a:ext cx="2570679" cy="254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33828" y="4528359"/>
            <a:ext cx="167145" cy="165643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2669957" y="4072519"/>
            <a:ext cx="1936534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400" b="1" kern="0" spc="-34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Совершенствование</a:t>
            </a:r>
            <a:endParaRPr lang="en-US" sz="1400" dirty="0"/>
          </a:p>
        </p:txBody>
      </p:sp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46591" y="2355108"/>
            <a:ext cx="2570679" cy="2547576"/>
          </a:xfrm>
          <a:prstGeom prst="rect">
            <a:avLst/>
          </a:prstGeom>
          <a:ln>
            <a:noFill/>
          </a:ln>
        </p:spPr>
      </p:pic>
      <p:pic>
        <p:nvPicPr>
          <p:cNvPr id="25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165577" y="4015696"/>
            <a:ext cx="167145" cy="165643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552521" y="5037352"/>
            <a:ext cx="529318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4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Инструменты</a:t>
            </a:r>
            <a:r>
              <a:rPr lang="en-US" sz="1400" b="1" kern="0" spc="-34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1400" b="1" kern="0" spc="-34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формирования</a:t>
            </a:r>
            <a:r>
              <a:rPr lang="en-US" sz="1400" b="1" kern="0" spc="-34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культуры</a:t>
            </a:r>
            <a:endParaRPr lang="en-US" sz="1400" dirty="0"/>
          </a:p>
        </p:txBody>
      </p:sp>
      <p:sp>
        <p:nvSpPr>
          <p:cNvPr id="27" name="Text 15"/>
          <p:cNvSpPr/>
          <p:nvPr/>
        </p:nvSpPr>
        <p:spPr>
          <a:xfrm>
            <a:off x="552521" y="5299189"/>
            <a:ext cx="5293188" cy="17316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82880" indent="-182880" algn="l">
              <a:lnSpc>
                <a:spcPct val="113000"/>
              </a:lnSpc>
              <a:buSzPct val="100000"/>
              <a:buChar char="•"/>
            </a:pP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Регулярные обходы и аудиты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 участием руководителей</a:t>
            </a:r>
            <a:endParaRPr lang="en-US" sz="1150" dirty="0"/>
          </a:p>
          <a:p>
            <a:pPr marL="182880" indent="-182880" algn="l">
              <a:lnSpc>
                <a:spcPct val="113000"/>
              </a:lnSpc>
              <a:buSzPct val="100000"/>
              <a:buChar char="•"/>
            </a:pP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Доски визуального управления с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результатами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аудитов</a:t>
            </a:r>
            <a:br>
              <a:rPr lang="ru-RU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r>
              <a:rPr lang="ru-RU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по подразделениям</a:t>
            </a:r>
            <a:endParaRPr lang="en-US" sz="1150" dirty="0"/>
          </a:p>
          <a:p>
            <a:pPr marL="182880" indent="-182880" algn="l">
              <a:lnSpc>
                <a:spcPct val="113000"/>
              </a:lnSpc>
              <a:buSzPct val="100000"/>
              <a:buChar char="•"/>
            </a:pP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Конкурсы и рейтинги лучших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рабочих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мест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 объекте</a:t>
            </a:r>
            <a:endParaRPr lang="en-US" sz="1150" dirty="0"/>
          </a:p>
          <a:p>
            <a:pPr marL="182880" indent="-182880" algn="l">
              <a:lnSpc>
                <a:spcPct val="113000"/>
              </a:lnSpc>
              <a:buSzPct val="100000"/>
              <a:buChar char="•"/>
            </a:pP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Обучение и наставничество новых сотрудников</a:t>
            </a:r>
            <a:endParaRPr lang="en-US" sz="1150" dirty="0"/>
          </a:p>
          <a:p>
            <a:pPr marL="182880" indent="-182880" algn="l">
              <a:lnSpc>
                <a:spcPct val="113000"/>
              </a:lnSpc>
              <a:buSzPct val="100000"/>
              <a:buChar char="•"/>
            </a:pP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Признание и поощрение лидеров изменений в командах</a:t>
            </a:r>
            <a:endParaRPr lang="en-US" sz="1150" dirty="0"/>
          </a:p>
        </p:txBody>
      </p:sp>
      <p:sp>
        <p:nvSpPr>
          <p:cNvPr id="28" name="Text 16"/>
          <p:cNvSpPr/>
          <p:nvPr/>
        </p:nvSpPr>
        <p:spPr>
          <a:xfrm>
            <a:off x="6183388" y="5037352"/>
            <a:ext cx="5293188" cy="1808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kern="0" spc="-34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Ключевые условия успеха</a:t>
            </a:r>
            <a:endParaRPr lang="en-US" sz="1400" dirty="0"/>
          </a:p>
        </p:txBody>
      </p:sp>
      <p:sp>
        <p:nvSpPr>
          <p:cNvPr id="29" name="Text 17"/>
          <p:cNvSpPr/>
          <p:nvPr/>
        </p:nvSpPr>
        <p:spPr>
          <a:xfrm>
            <a:off x="6166511" y="5299190"/>
            <a:ext cx="5752773" cy="1731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82880" indent="-182880" algn="l">
              <a:lnSpc>
                <a:spcPct val="113000"/>
              </a:lnSpc>
              <a:buSzPct val="100000"/>
              <a:buChar char="•"/>
            </a:pPr>
            <a:r>
              <a:rPr lang="en-US" sz="1150" b="1" kern="0" spc="-18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Вовлечённость </a:t>
            </a:r>
            <a:r>
              <a:rPr lang="en-US" sz="1150" b="1" kern="0" spc="-18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руководства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лидеры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должны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личным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примером</a:t>
            </a:r>
            <a:r>
              <a:rPr lang="ru-RU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демонстрировать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соблюдение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принципов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5</a:t>
            </a:r>
            <a:r>
              <a:rPr lang="ru-RU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</a:t>
            </a:r>
            <a:endParaRPr lang="en-US" sz="1150" dirty="0"/>
          </a:p>
          <a:p>
            <a:pPr marL="182880" indent="-182880" algn="l">
              <a:lnSpc>
                <a:spcPct val="113000"/>
              </a:lnSpc>
              <a:buSzPct val="100000"/>
              <a:buChar char="•"/>
            </a:pPr>
            <a:r>
              <a:rPr lang="en-US" sz="1150" b="1" kern="0" spc="-18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Системность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пять шагов реализуются в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комплексе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r>
              <a:rPr lang="ru-RU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 не по отдельности</a:t>
            </a:r>
            <a:endParaRPr lang="en-US" sz="1150" dirty="0"/>
          </a:p>
          <a:p>
            <a:pPr marL="182880" indent="-182880" algn="l">
              <a:lnSpc>
                <a:spcPct val="113000"/>
              </a:lnSpc>
              <a:buSzPct val="100000"/>
              <a:buChar char="•"/>
            </a:pPr>
            <a:r>
              <a:rPr lang="en-US" sz="1150" b="1" kern="0" spc="-18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Постоянство</a:t>
            </a:r>
            <a:r>
              <a:rPr lang="ru-RU" sz="1150" b="1" kern="0" spc="-18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–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улучшения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внедряются небольшими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шагами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r>
              <a:rPr lang="ru-RU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регулярно</a:t>
            </a:r>
            <a:br>
              <a:rPr lang="ru-RU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</a:b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без остановок</a:t>
            </a:r>
            <a:endParaRPr lang="en-US" sz="1150" dirty="0"/>
          </a:p>
          <a:p>
            <a:pPr marL="182880" indent="-182880" algn="l">
              <a:lnSpc>
                <a:spcPct val="113000"/>
              </a:lnSpc>
              <a:buSzPct val="100000"/>
              <a:buChar char="•"/>
            </a:pPr>
            <a:r>
              <a:rPr lang="en-US" sz="1150" b="1" kern="0" spc="-18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Обратная</a:t>
            </a:r>
            <a:r>
              <a:rPr lang="en-US" sz="1150" b="1" kern="0" spc="-18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1150" b="1" kern="0" spc="-18" dirty="0" err="1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связь</a:t>
            </a:r>
            <a:r>
              <a:rPr lang="ru-RU" sz="1150" b="1" kern="0" spc="-18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–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каждый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сотрудник знает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результаты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5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аудитов</a:t>
            </a:r>
            <a:r>
              <a:rPr lang="ru-RU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5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понимает, что именно нужно улучшить</a:t>
            </a:r>
            <a:endParaRPr lang="en-US" sz="1150" dirty="0"/>
          </a:p>
        </p:txBody>
      </p:sp>
      <p:sp>
        <p:nvSpPr>
          <p:cNvPr id="36" name="Text 5">
            <a:extLst>
              <a:ext uri="{FF2B5EF4-FFF2-40B4-BE49-F238E27FC236}">
                <a16:creationId xmlns:a16="http://schemas.microsoft.com/office/drawing/2014/main" id="{0CC5E47E-6DBC-41B9-8C4D-2F668A47BBFF}"/>
              </a:ext>
            </a:extLst>
          </p:cNvPr>
          <p:cNvSpPr/>
          <p:nvPr/>
        </p:nvSpPr>
        <p:spPr>
          <a:xfrm>
            <a:off x="1562099" y="4307137"/>
            <a:ext cx="3057095" cy="557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3000"/>
              </a:lnSpc>
              <a:buNone/>
            </a:pP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Поиск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новых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возможностей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улучшения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вовлечение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команды</a:t>
            </a:r>
            <a:endParaRPr lang="en-US" sz="1200" dirty="0"/>
          </a:p>
        </p:txBody>
      </p:sp>
      <p:sp>
        <p:nvSpPr>
          <p:cNvPr id="37" name="Text 7">
            <a:extLst>
              <a:ext uri="{FF2B5EF4-FFF2-40B4-BE49-F238E27FC236}">
                <a16:creationId xmlns:a16="http://schemas.microsoft.com/office/drawing/2014/main" id="{CCD90222-E4F9-4C88-B38B-4E282F30567A}"/>
              </a:ext>
            </a:extLst>
          </p:cNvPr>
          <p:cNvSpPr/>
          <p:nvPr/>
        </p:nvSpPr>
        <p:spPr>
          <a:xfrm>
            <a:off x="7646000" y="3584158"/>
            <a:ext cx="2927443" cy="4573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Ежедневная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уборка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неотъемлемая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часть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рабочего</a:t>
            </a:r>
            <a:r>
              <a:rPr lang="en-US" sz="1200" kern="0" spc="-18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kern="0" spc="-18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процесса</a:t>
            </a:r>
            <a:endParaRPr lang="en-US" sz="1200" dirty="0"/>
          </a:p>
        </p:txBody>
      </p:sp>
      <p:sp>
        <p:nvSpPr>
          <p:cNvPr id="15" name="Shape 0">
            <a:extLst>
              <a:ext uri="{FF2B5EF4-FFF2-40B4-BE49-F238E27FC236}">
                <a16:creationId xmlns:a16="http://schemas.microsoft.com/office/drawing/2014/main" id="{C30E546D-9E72-891A-FA7C-AE747A397CF5}"/>
              </a:ext>
            </a:extLst>
          </p:cNvPr>
          <p:cNvSpPr/>
          <p:nvPr/>
        </p:nvSpPr>
        <p:spPr>
          <a:xfrm>
            <a:off x="661476" y="1231225"/>
            <a:ext cx="1207964" cy="513555"/>
          </a:xfrm>
          <a:prstGeom prst="roundRect">
            <a:avLst>
              <a:gd name="adj" fmla="val 22101"/>
            </a:avLst>
          </a:prstGeom>
          <a:solidFill>
            <a:srgbClr val="0A004D"/>
          </a:solidFill>
          <a:ln/>
        </p:spPr>
      </p:sp>
      <p:sp>
        <p:nvSpPr>
          <p:cNvPr id="30" name="Text 1">
            <a:extLst>
              <a:ext uri="{FF2B5EF4-FFF2-40B4-BE49-F238E27FC236}">
                <a16:creationId xmlns:a16="http://schemas.microsoft.com/office/drawing/2014/main" id="{979556D4-D012-5653-72B7-B5BD60950464}"/>
              </a:ext>
            </a:extLst>
          </p:cNvPr>
          <p:cNvSpPr/>
          <p:nvPr/>
        </p:nvSpPr>
        <p:spPr>
          <a:xfrm>
            <a:off x="730926" y="1291946"/>
            <a:ext cx="831173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</a:rPr>
              <a:t>ШАГ </a:t>
            </a:r>
            <a:r>
              <a:rPr lang="ru-RU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</a:rPr>
              <a:t>5</a:t>
            </a:r>
            <a:endParaRPr lang="en-US" sz="2800" b="1" kern="0" spc="-68" dirty="0">
              <a:solidFill>
                <a:srgbClr val="FFFFFF"/>
              </a:solidFill>
              <a:latin typeface="Inter Bold" pitchFamily="34" charset="0"/>
              <a:ea typeface="Inter Bold" pitchFamily="34" charset="-122"/>
            </a:endParaRPr>
          </a:p>
        </p:txBody>
      </p:sp>
      <p:sp>
        <p:nvSpPr>
          <p:cNvPr id="32" name="Text 2">
            <a:extLst>
              <a:ext uri="{FF2B5EF4-FFF2-40B4-BE49-F238E27FC236}">
                <a16:creationId xmlns:a16="http://schemas.microsoft.com/office/drawing/2014/main" id="{722EDD63-92D0-FF0D-0938-9AA1792674CA}"/>
              </a:ext>
            </a:extLst>
          </p:cNvPr>
          <p:cNvSpPr/>
          <p:nvPr/>
        </p:nvSpPr>
        <p:spPr>
          <a:xfrm>
            <a:off x="2348747" y="1279020"/>
            <a:ext cx="10868745" cy="361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5С – </a:t>
            </a:r>
            <a:r>
              <a:rPr lang="en-US" sz="2800" b="1" kern="0" spc="-68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</a:t>
            </a:r>
            <a:r>
              <a:rPr lang="ru-RU" sz="2800" b="1" kern="0" spc="-68" dirty="0" err="1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овершенствование</a:t>
            </a:r>
            <a:endParaRPr lang="en-US" sz="2800" dirty="0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4FE7764-7FE5-4143-FF49-7BE6B5CA478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1211179" cy="121117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6D65C048-D95A-1C77-A4A8-12D33CE8122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961" b="89844" l="4395" r="94824">
                        <a14:foregroundMark x1="26563" y1="50781" x2="18066" y2="39551"/>
                        <a14:foregroundMark x1="18066" y1="39551" x2="11719" y2="47656"/>
                        <a14:foregroundMark x1="11719" y1="47656" x2="22852" y2="54492"/>
                        <a14:foregroundMark x1="22852" y1="54492" x2="25977" y2="52539"/>
                        <a14:foregroundMark x1="4395" y1="34766" x2="4395" y2="44727"/>
                        <a14:foregroundMark x1="76270" y1="36816" x2="80469" y2="50781"/>
                        <a14:foregroundMark x1="80469" y1="50781" x2="90430" y2="49414"/>
                        <a14:foregroundMark x1="90430" y1="49414" x2="88867" y2="38477"/>
                        <a14:foregroundMark x1="88867" y1="38477" x2="81445" y2="35645"/>
                        <a14:foregroundMark x1="81445" y1="35645" x2="77930" y2="37891"/>
                        <a14:foregroundMark x1="94434" y1="34180" x2="94824" y2="36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755" t="27021" b="32571"/>
          <a:stretch>
            <a:fillRect/>
          </a:stretch>
        </p:blipFill>
        <p:spPr>
          <a:xfrm>
            <a:off x="6339416" y="2625662"/>
            <a:ext cx="440849" cy="520191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F4AE127-A7CE-B222-A685-E44CA8C6B34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961" b="89844" l="4395" r="94531">
                        <a14:foregroundMark x1="29395" y1="51953" x2="22559" y2="38867"/>
                        <a14:foregroundMark x1="22559" y1="38867" x2="14551" y2="44727"/>
                        <a14:foregroundMark x1="14551" y1="44727" x2="18848" y2="50293"/>
                        <a14:foregroundMark x1="18848" y1="50293" x2="18848" y2="50195"/>
                        <a14:foregroundMark x1="4395" y1="35840" x2="4395" y2="50488"/>
                        <a14:foregroundMark x1="86719" y1="41797" x2="74219" y2="47363"/>
                        <a14:foregroundMark x1="74219" y1="47363" x2="82617" y2="54395"/>
                        <a14:foregroundMark x1="82617" y1="54395" x2="87793" y2="46582"/>
                        <a14:foregroundMark x1="87793" y1="46582" x2="87012" y2="45020"/>
                        <a14:foregroundMark x1="94531" y1="42578" x2="94336" y2="50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494" r="66492" b="33585"/>
          <a:stretch>
            <a:fillRect/>
          </a:stretch>
        </p:blipFill>
        <p:spPr>
          <a:xfrm>
            <a:off x="6780265" y="3532271"/>
            <a:ext cx="447839" cy="520191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D3473714-D522-E90F-A9E9-1A90F818505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961" b="89844" l="4395" r="94531">
                        <a14:foregroundMark x1="29395" y1="51953" x2="22559" y2="38867"/>
                        <a14:foregroundMark x1="22559" y1="38867" x2="14551" y2="44727"/>
                        <a14:foregroundMark x1="14551" y1="44727" x2="18848" y2="50293"/>
                        <a14:foregroundMark x1="18848" y1="50293" x2="18848" y2="50195"/>
                        <a14:foregroundMark x1="4395" y1="35840" x2="4395" y2="50488"/>
                        <a14:foregroundMark x1="86719" y1="41797" x2="74219" y2="47363"/>
                        <a14:foregroundMark x1="74219" y1="47363" x2="82617" y2="54395"/>
                        <a14:foregroundMark x1="82617" y1="54395" x2="87793" y2="46582"/>
                        <a14:foregroundMark x1="87793" y1="46582" x2="87012" y2="45020"/>
                        <a14:foregroundMark x1="94531" y1="42578" x2="94336" y2="50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606" t="27494" r="34179" b="33585"/>
          <a:stretch>
            <a:fillRect/>
          </a:stretch>
        </p:blipFill>
        <p:spPr>
          <a:xfrm>
            <a:off x="6008049" y="4277651"/>
            <a:ext cx="430572" cy="52019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C87C798C-5DB2-C756-80E3-5E542B24152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961" b="89844" l="4395" r="94531">
                        <a14:foregroundMark x1="29395" y1="51953" x2="22559" y2="38867"/>
                        <a14:foregroundMark x1="22559" y1="38867" x2="14551" y2="44727"/>
                        <a14:foregroundMark x1="14551" y1="44727" x2="18848" y2="50293"/>
                        <a14:foregroundMark x1="18848" y1="50293" x2="18848" y2="50195"/>
                        <a14:foregroundMark x1="4395" y1="35840" x2="4395" y2="50488"/>
                        <a14:foregroundMark x1="86719" y1="41797" x2="74219" y2="47363"/>
                        <a14:foregroundMark x1="74219" y1="47363" x2="82617" y2="54395"/>
                        <a14:foregroundMark x1="82617" y1="54395" x2="87793" y2="46582"/>
                        <a14:foregroundMark x1="87793" y1="46582" x2="87012" y2="45020"/>
                        <a14:foregroundMark x1="94531" y1="42578" x2="94336" y2="50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017" t="27494" b="33585"/>
          <a:stretch>
            <a:fillRect/>
          </a:stretch>
        </p:blipFill>
        <p:spPr>
          <a:xfrm>
            <a:off x="5095858" y="3738947"/>
            <a:ext cx="454194" cy="520191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336FB013-7F5A-1025-093A-8359161DCDB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961" b="89844" l="4395" r="94824">
                        <a14:foregroundMark x1="26563" y1="50781" x2="18066" y2="39551"/>
                        <a14:foregroundMark x1="18066" y1="39551" x2="11719" y2="47656"/>
                        <a14:foregroundMark x1="11719" y1="47656" x2="22852" y2="54492"/>
                        <a14:foregroundMark x1="22852" y1="54492" x2="25977" y2="52539"/>
                        <a14:foregroundMark x1="4395" y1="34766" x2="4395" y2="44727"/>
                        <a14:foregroundMark x1="76270" y1="36816" x2="80469" y2="50781"/>
                        <a14:foregroundMark x1="80469" y1="50781" x2="90430" y2="49414"/>
                        <a14:foregroundMark x1="90430" y1="49414" x2="88867" y2="38477"/>
                        <a14:foregroundMark x1="88867" y1="38477" x2="81445" y2="35645"/>
                        <a14:foregroundMark x1="81445" y1="35645" x2="77930" y2="37891"/>
                        <a14:foregroundMark x1="94434" y1="34180" x2="94824" y2="36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705" t="27021" r="33922" b="32571"/>
          <a:stretch>
            <a:fillRect/>
          </a:stretch>
        </p:blipFill>
        <p:spPr>
          <a:xfrm>
            <a:off x="5292800" y="2758466"/>
            <a:ext cx="416755" cy="5201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1615</Words>
  <Application>Microsoft Office PowerPoint</Application>
  <PresentationFormat>Широкоэкранный</PresentationFormat>
  <Paragraphs>159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Inter Bold</vt:lpstr>
      <vt:lpstr>Calibri</vt:lpstr>
      <vt:lpstr>Inter</vt:lpstr>
      <vt:lpstr>Twemoji Mozilla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lastModifiedBy>Москвин Андрей Викторович</cp:lastModifiedBy>
  <cp:revision>25</cp:revision>
  <dcterms:created xsi:type="dcterms:W3CDTF">2026-08-11T16:37:16Z</dcterms:created>
  <dcterms:modified xsi:type="dcterms:W3CDTF">2026-09-21T13:03:44Z</dcterms:modified>
</cp:coreProperties>
</file>